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0ABF-E3D9-4D4E-BEDB-1D4CEAE06397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354C-6BA7-4E90-B928-951C096DE08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454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0ABF-E3D9-4D4E-BEDB-1D4CEAE06397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354C-6BA7-4E90-B928-951C096DE08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522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0ABF-E3D9-4D4E-BEDB-1D4CEAE06397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354C-6BA7-4E90-B928-951C096DE08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405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0ABF-E3D9-4D4E-BEDB-1D4CEAE06397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354C-6BA7-4E90-B928-951C096DE08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609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0ABF-E3D9-4D4E-BEDB-1D4CEAE06397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354C-6BA7-4E90-B928-951C096DE08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342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0ABF-E3D9-4D4E-BEDB-1D4CEAE06397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354C-6BA7-4E90-B928-951C096DE08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816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0ABF-E3D9-4D4E-BEDB-1D4CEAE06397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354C-6BA7-4E90-B928-951C096DE08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725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0ABF-E3D9-4D4E-BEDB-1D4CEAE06397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354C-6BA7-4E90-B928-951C096DE08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481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0ABF-E3D9-4D4E-BEDB-1D4CEAE06397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354C-6BA7-4E90-B928-951C096DE08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945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0ABF-E3D9-4D4E-BEDB-1D4CEAE06397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354C-6BA7-4E90-B928-951C096DE08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384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0ABF-E3D9-4D4E-BEDB-1D4CEAE06397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354C-6BA7-4E90-B928-951C096DE08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74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30ABF-E3D9-4D4E-BEDB-1D4CEAE06397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E354C-6BA7-4E90-B928-951C096DE08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908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19841015">
            <a:off x="1870762" y="2991200"/>
            <a:ext cx="7344816" cy="1181993"/>
          </a:xfrm>
          <a:scene3d>
            <a:camera prst="perspectiveHeroicExtremeRightFacing"/>
            <a:lightRig rig="threePt" dir="t"/>
          </a:scene3d>
        </p:spPr>
        <p:txBody>
          <a:bodyPr>
            <a:noAutofit/>
          </a:bodyPr>
          <a:lstStyle/>
          <a:p>
            <a:r>
              <a:rPr lang="hr-HR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Dijeljenje brojem 4</a:t>
            </a:r>
            <a:endParaRPr lang="hr-HR" sz="5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2328" cy="419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707904" y="2060848"/>
            <a:ext cx="5184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Maja je ubrala 12 krušaka.  Kruške je dijelila Sanji, Mari, Petru i Darku. Dakle na 4 jednaka djela. Koliko je svaki dobio krušaka?</a:t>
            </a:r>
            <a:endParaRPr lang="hr-HR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83299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267744" y="3429000"/>
            <a:ext cx="258763" cy="290786"/>
            <a:chOff x="2308303" y="2188478"/>
            <a:chExt cx="804746" cy="136876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7" name="Freeform 41"/>
              <p:cNvSpPr/>
              <p:nvPr/>
            </p:nvSpPr>
            <p:spPr>
              <a:xfrm>
                <a:off x="2308303" y="2347175"/>
                <a:ext cx="804746" cy="1117490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8" name="Freeform 42"/>
              <p:cNvSpPr/>
              <p:nvPr/>
            </p:nvSpPr>
            <p:spPr>
              <a:xfrm>
                <a:off x="2583259" y="3422787"/>
                <a:ext cx="178832" cy="134451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40"/>
            <p:cNvSpPr/>
            <p:nvPr/>
          </p:nvSpPr>
          <p:spPr>
            <a:xfrm>
              <a:off x="2788916" y="2188478"/>
              <a:ext cx="93887" cy="198371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2445301" y="3374715"/>
            <a:ext cx="258763" cy="290786"/>
            <a:chOff x="2308303" y="2188478"/>
            <a:chExt cx="804746" cy="1368760"/>
          </a:xfrm>
        </p:grpSpPr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12" name="Freeform 41"/>
              <p:cNvSpPr/>
              <p:nvPr/>
            </p:nvSpPr>
            <p:spPr>
              <a:xfrm>
                <a:off x="2308303" y="2347175"/>
                <a:ext cx="804746" cy="1117490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3" name="Freeform 42"/>
              <p:cNvSpPr/>
              <p:nvPr/>
            </p:nvSpPr>
            <p:spPr>
              <a:xfrm>
                <a:off x="2583259" y="3422787"/>
                <a:ext cx="178832" cy="134451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11" name="Freeform 40"/>
            <p:cNvSpPr/>
            <p:nvPr/>
          </p:nvSpPr>
          <p:spPr>
            <a:xfrm>
              <a:off x="2788916" y="2188478"/>
              <a:ext cx="93887" cy="198371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2663922" y="3290614"/>
            <a:ext cx="258763" cy="290786"/>
            <a:chOff x="2308303" y="2188478"/>
            <a:chExt cx="804746" cy="1368760"/>
          </a:xfrm>
        </p:grpSpPr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17" name="Freeform 41"/>
              <p:cNvSpPr/>
              <p:nvPr/>
            </p:nvSpPr>
            <p:spPr>
              <a:xfrm>
                <a:off x="2308303" y="2347175"/>
                <a:ext cx="804746" cy="1117490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8" name="Freeform 42"/>
              <p:cNvSpPr/>
              <p:nvPr/>
            </p:nvSpPr>
            <p:spPr>
              <a:xfrm>
                <a:off x="2583259" y="3422787"/>
                <a:ext cx="178832" cy="134451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40"/>
            <p:cNvSpPr/>
            <p:nvPr/>
          </p:nvSpPr>
          <p:spPr>
            <a:xfrm>
              <a:off x="2788916" y="2188478"/>
              <a:ext cx="93887" cy="198371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97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57438" y="514350"/>
            <a:ext cx="571500" cy="985838"/>
            <a:chOff x="2308303" y="2188478"/>
            <a:chExt cx="804746" cy="136876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5" name="Freeform 11"/>
              <p:cNvSpPr/>
              <p:nvPr/>
            </p:nvSpPr>
            <p:spPr>
              <a:xfrm>
                <a:off x="2308303" y="2347175"/>
                <a:ext cx="804746" cy="1117490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6" name="Freeform 12"/>
              <p:cNvSpPr/>
              <p:nvPr/>
            </p:nvSpPr>
            <p:spPr>
              <a:xfrm>
                <a:off x="2583257" y="3422786"/>
                <a:ext cx="178832" cy="134452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4" name="Freeform 10"/>
            <p:cNvSpPr/>
            <p:nvPr/>
          </p:nvSpPr>
          <p:spPr>
            <a:xfrm flipH="1">
              <a:off x="2755384" y="2188478"/>
              <a:ext cx="93887" cy="198371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3000375" y="514350"/>
            <a:ext cx="642938" cy="1057275"/>
            <a:chOff x="2308303" y="2188478"/>
            <a:chExt cx="804746" cy="1368760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10" name="Freeform 31"/>
              <p:cNvSpPr/>
              <p:nvPr/>
            </p:nvSpPr>
            <p:spPr>
              <a:xfrm>
                <a:off x="2308303" y="2346729"/>
                <a:ext cx="804746" cy="1118026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1" name="Freeform 32"/>
              <p:cNvSpPr/>
              <p:nvPr/>
            </p:nvSpPr>
            <p:spPr>
              <a:xfrm>
                <a:off x="2582513" y="3423651"/>
                <a:ext cx="178832" cy="133587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30"/>
            <p:cNvSpPr/>
            <p:nvPr/>
          </p:nvSpPr>
          <p:spPr>
            <a:xfrm>
              <a:off x="2789163" y="2188478"/>
              <a:ext cx="93391" cy="197299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000125" y="528638"/>
            <a:ext cx="571500" cy="985837"/>
            <a:chOff x="2308303" y="2188478"/>
            <a:chExt cx="804746" cy="1368760"/>
          </a:xfrm>
        </p:grpSpPr>
        <p:grpSp>
          <p:nvGrpSpPr>
            <p:cNvPr id="13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15" name="Freeform 41"/>
              <p:cNvSpPr/>
              <p:nvPr/>
            </p:nvSpPr>
            <p:spPr>
              <a:xfrm>
                <a:off x="2308303" y="2347175"/>
                <a:ext cx="804746" cy="1117490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6" name="Freeform 42"/>
              <p:cNvSpPr/>
              <p:nvPr/>
            </p:nvSpPr>
            <p:spPr>
              <a:xfrm>
                <a:off x="2583259" y="3422787"/>
                <a:ext cx="178832" cy="134451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14" name="Freeform 40"/>
            <p:cNvSpPr/>
            <p:nvPr/>
          </p:nvSpPr>
          <p:spPr>
            <a:xfrm>
              <a:off x="2788916" y="2188478"/>
              <a:ext cx="93887" cy="198371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17" name="Group 53"/>
          <p:cNvGrpSpPr>
            <a:grpSpLocks/>
          </p:cNvGrpSpPr>
          <p:nvPr/>
        </p:nvGrpSpPr>
        <p:grpSpPr bwMode="auto">
          <a:xfrm>
            <a:off x="1643063" y="514350"/>
            <a:ext cx="571500" cy="985838"/>
            <a:chOff x="2308303" y="2188478"/>
            <a:chExt cx="804746" cy="1368760"/>
          </a:xfrm>
        </p:grpSpPr>
        <p:grpSp>
          <p:nvGrpSpPr>
            <p:cNvPr id="18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20" name="Freeform 56"/>
              <p:cNvSpPr/>
              <p:nvPr/>
            </p:nvSpPr>
            <p:spPr>
              <a:xfrm>
                <a:off x="2308303" y="2347175"/>
                <a:ext cx="804746" cy="1117490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1" name="Freeform 57"/>
              <p:cNvSpPr/>
              <p:nvPr/>
            </p:nvSpPr>
            <p:spPr>
              <a:xfrm>
                <a:off x="2583257" y="3422786"/>
                <a:ext cx="178832" cy="134452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19" name="Freeform 55"/>
            <p:cNvSpPr/>
            <p:nvPr/>
          </p:nvSpPr>
          <p:spPr>
            <a:xfrm>
              <a:off x="2788914" y="2188478"/>
              <a:ext cx="93887" cy="198371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22" name="Group 63"/>
          <p:cNvGrpSpPr>
            <a:grpSpLocks/>
          </p:cNvGrpSpPr>
          <p:nvPr/>
        </p:nvGrpSpPr>
        <p:grpSpPr bwMode="auto">
          <a:xfrm>
            <a:off x="4572000" y="371475"/>
            <a:ext cx="642938" cy="1057275"/>
            <a:chOff x="2308303" y="2188478"/>
            <a:chExt cx="804746" cy="1368760"/>
          </a:xfrm>
        </p:grpSpPr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25" name="Freeform 66"/>
              <p:cNvSpPr/>
              <p:nvPr/>
            </p:nvSpPr>
            <p:spPr>
              <a:xfrm>
                <a:off x="2308303" y="2346729"/>
                <a:ext cx="804746" cy="1118026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6" name="Freeform 67"/>
              <p:cNvSpPr/>
              <p:nvPr/>
            </p:nvSpPr>
            <p:spPr>
              <a:xfrm>
                <a:off x="2582513" y="3423651"/>
                <a:ext cx="178832" cy="133587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24" name="Freeform 65"/>
            <p:cNvSpPr/>
            <p:nvPr/>
          </p:nvSpPr>
          <p:spPr>
            <a:xfrm>
              <a:off x="2789163" y="2188478"/>
              <a:ext cx="93391" cy="197299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27" name="Group 68"/>
          <p:cNvGrpSpPr>
            <a:grpSpLocks/>
          </p:cNvGrpSpPr>
          <p:nvPr/>
        </p:nvGrpSpPr>
        <p:grpSpPr bwMode="auto">
          <a:xfrm>
            <a:off x="3786188" y="1443038"/>
            <a:ext cx="571500" cy="985837"/>
            <a:chOff x="2308303" y="2188478"/>
            <a:chExt cx="804746" cy="1368760"/>
          </a:xfrm>
        </p:grpSpPr>
        <p:grpSp>
          <p:nvGrpSpPr>
            <p:cNvPr id="28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30" name="Freeform 71"/>
              <p:cNvSpPr/>
              <p:nvPr/>
            </p:nvSpPr>
            <p:spPr>
              <a:xfrm>
                <a:off x="2308303" y="2347175"/>
                <a:ext cx="804746" cy="1117490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31" name="Freeform 72"/>
              <p:cNvSpPr/>
              <p:nvPr/>
            </p:nvSpPr>
            <p:spPr>
              <a:xfrm>
                <a:off x="2583257" y="3422787"/>
                <a:ext cx="178832" cy="134451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70"/>
            <p:cNvSpPr/>
            <p:nvPr/>
          </p:nvSpPr>
          <p:spPr>
            <a:xfrm>
              <a:off x="2788914" y="2188478"/>
              <a:ext cx="93887" cy="198371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32" name="Group 73"/>
          <p:cNvGrpSpPr>
            <a:grpSpLocks/>
          </p:cNvGrpSpPr>
          <p:nvPr/>
        </p:nvGrpSpPr>
        <p:grpSpPr bwMode="auto">
          <a:xfrm>
            <a:off x="3857625" y="442913"/>
            <a:ext cx="571500" cy="985837"/>
            <a:chOff x="2308303" y="2188478"/>
            <a:chExt cx="804746" cy="1368760"/>
          </a:xfrm>
        </p:grpSpPr>
        <p:grpSp>
          <p:nvGrpSpPr>
            <p:cNvPr id="33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35" name="Freeform 76"/>
              <p:cNvSpPr/>
              <p:nvPr/>
            </p:nvSpPr>
            <p:spPr>
              <a:xfrm>
                <a:off x="2308303" y="2347175"/>
                <a:ext cx="804746" cy="1117490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36" name="Freeform 77"/>
              <p:cNvSpPr/>
              <p:nvPr/>
            </p:nvSpPr>
            <p:spPr>
              <a:xfrm>
                <a:off x="2583259" y="3422787"/>
                <a:ext cx="178832" cy="134451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34" name="Freeform 75"/>
            <p:cNvSpPr/>
            <p:nvPr/>
          </p:nvSpPr>
          <p:spPr>
            <a:xfrm>
              <a:off x="2788916" y="2188478"/>
              <a:ext cx="93887" cy="198371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37" name="Group 78"/>
          <p:cNvGrpSpPr>
            <a:grpSpLocks/>
          </p:cNvGrpSpPr>
          <p:nvPr/>
        </p:nvGrpSpPr>
        <p:grpSpPr bwMode="auto">
          <a:xfrm>
            <a:off x="2428875" y="1443038"/>
            <a:ext cx="571500" cy="985837"/>
            <a:chOff x="2308303" y="2188478"/>
            <a:chExt cx="804746" cy="1368760"/>
          </a:xfrm>
        </p:grpSpPr>
        <p:grpSp>
          <p:nvGrpSpPr>
            <p:cNvPr id="38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40" name="Freeform 81"/>
              <p:cNvSpPr/>
              <p:nvPr/>
            </p:nvSpPr>
            <p:spPr>
              <a:xfrm>
                <a:off x="2308303" y="2347175"/>
                <a:ext cx="804746" cy="1117490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41" name="Freeform 82"/>
              <p:cNvSpPr/>
              <p:nvPr/>
            </p:nvSpPr>
            <p:spPr>
              <a:xfrm>
                <a:off x="2583259" y="3422787"/>
                <a:ext cx="178832" cy="134451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39" name="Freeform 80"/>
            <p:cNvSpPr/>
            <p:nvPr/>
          </p:nvSpPr>
          <p:spPr>
            <a:xfrm flipH="1">
              <a:off x="2755384" y="2188478"/>
              <a:ext cx="93887" cy="198371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42" name="Group 83"/>
          <p:cNvGrpSpPr>
            <a:grpSpLocks/>
          </p:cNvGrpSpPr>
          <p:nvPr/>
        </p:nvGrpSpPr>
        <p:grpSpPr bwMode="auto">
          <a:xfrm>
            <a:off x="3071813" y="1371600"/>
            <a:ext cx="642937" cy="1057275"/>
            <a:chOff x="2308303" y="2188478"/>
            <a:chExt cx="804746" cy="1368760"/>
          </a:xfrm>
        </p:grpSpPr>
        <p:grpSp>
          <p:nvGrpSpPr>
            <p:cNvPr id="43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45" name="Freeform 86"/>
              <p:cNvSpPr/>
              <p:nvPr/>
            </p:nvSpPr>
            <p:spPr>
              <a:xfrm>
                <a:off x="2308303" y="2346729"/>
                <a:ext cx="804746" cy="1118026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46" name="Freeform 87"/>
              <p:cNvSpPr/>
              <p:nvPr/>
            </p:nvSpPr>
            <p:spPr>
              <a:xfrm>
                <a:off x="2582513" y="3423651"/>
                <a:ext cx="178833" cy="133587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85"/>
            <p:cNvSpPr/>
            <p:nvPr/>
          </p:nvSpPr>
          <p:spPr>
            <a:xfrm>
              <a:off x="2789164" y="2188478"/>
              <a:ext cx="93390" cy="197299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47" name="Group 88"/>
          <p:cNvGrpSpPr>
            <a:grpSpLocks/>
          </p:cNvGrpSpPr>
          <p:nvPr/>
        </p:nvGrpSpPr>
        <p:grpSpPr bwMode="auto">
          <a:xfrm>
            <a:off x="1071563" y="1443038"/>
            <a:ext cx="571500" cy="985837"/>
            <a:chOff x="2308303" y="2188478"/>
            <a:chExt cx="804746" cy="1368760"/>
          </a:xfrm>
        </p:grpSpPr>
        <p:grpSp>
          <p:nvGrpSpPr>
            <p:cNvPr id="48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50" name="Freeform 91"/>
              <p:cNvSpPr/>
              <p:nvPr/>
            </p:nvSpPr>
            <p:spPr>
              <a:xfrm>
                <a:off x="2308303" y="2347175"/>
                <a:ext cx="804746" cy="1117490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51" name="Freeform 92"/>
              <p:cNvSpPr/>
              <p:nvPr/>
            </p:nvSpPr>
            <p:spPr>
              <a:xfrm>
                <a:off x="2583257" y="3422787"/>
                <a:ext cx="178832" cy="134451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49" name="Freeform 90"/>
            <p:cNvSpPr/>
            <p:nvPr/>
          </p:nvSpPr>
          <p:spPr>
            <a:xfrm>
              <a:off x="2788914" y="2188478"/>
              <a:ext cx="93887" cy="198371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52" name="Group 93"/>
          <p:cNvGrpSpPr>
            <a:grpSpLocks/>
          </p:cNvGrpSpPr>
          <p:nvPr/>
        </p:nvGrpSpPr>
        <p:grpSpPr bwMode="auto">
          <a:xfrm>
            <a:off x="1714500" y="1443038"/>
            <a:ext cx="571500" cy="985837"/>
            <a:chOff x="2308303" y="2188478"/>
            <a:chExt cx="804746" cy="1368760"/>
          </a:xfrm>
        </p:grpSpPr>
        <p:grpSp>
          <p:nvGrpSpPr>
            <p:cNvPr id="53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55" name="Freeform 96"/>
              <p:cNvSpPr/>
              <p:nvPr/>
            </p:nvSpPr>
            <p:spPr>
              <a:xfrm>
                <a:off x="2308303" y="2347175"/>
                <a:ext cx="804746" cy="1117490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56" name="Freeform 97"/>
              <p:cNvSpPr/>
              <p:nvPr/>
            </p:nvSpPr>
            <p:spPr>
              <a:xfrm>
                <a:off x="2583259" y="3422787"/>
                <a:ext cx="178832" cy="134451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54" name="Freeform 95"/>
            <p:cNvSpPr/>
            <p:nvPr/>
          </p:nvSpPr>
          <p:spPr>
            <a:xfrm>
              <a:off x="2788916" y="2188478"/>
              <a:ext cx="93887" cy="198371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57" name="TextBox 98"/>
          <p:cNvSpPr txBox="1"/>
          <p:nvPr/>
        </p:nvSpPr>
        <p:spPr>
          <a:xfrm>
            <a:off x="5429256" y="1142984"/>
            <a:ext cx="284738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4000" b="1" dirty="0">
                <a:ln w="10541" cmpd="sng">
                  <a:noFill/>
                  <a:prstDash val="solid"/>
                </a:ln>
                <a:latin typeface="+mj-lt"/>
              </a:rPr>
              <a:t>= 12 krušaka</a:t>
            </a:r>
          </a:p>
        </p:txBody>
      </p:sp>
      <p:grpSp>
        <p:nvGrpSpPr>
          <p:cNvPr id="58" name="Group 137"/>
          <p:cNvGrpSpPr>
            <a:grpSpLocks/>
          </p:cNvGrpSpPr>
          <p:nvPr/>
        </p:nvGrpSpPr>
        <p:grpSpPr bwMode="auto">
          <a:xfrm>
            <a:off x="4572000" y="1443038"/>
            <a:ext cx="571500" cy="985837"/>
            <a:chOff x="2308303" y="2188478"/>
            <a:chExt cx="804746" cy="1368760"/>
          </a:xfrm>
        </p:grpSpPr>
        <p:grpSp>
          <p:nvGrpSpPr>
            <p:cNvPr id="59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61" name="Freeform 140"/>
              <p:cNvSpPr/>
              <p:nvPr/>
            </p:nvSpPr>
            <p:spPr>
              <a:xfrm>
                <a:off x="2308303" y="2347175"/>
                <a:ext cx="804746" cy="1117490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62" name="Freeform 141"/>
              <p:cNvSpPr/>
              <p:nvPr/>
            </p:nvSpPr>
            <p:spPr>
              <a:xfrm>
                <a:off x="2583259" y="3422787"/>
                <a:ext cx="178832" cy="134451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60" name="Freeform 139"/>
            <p:cNvSpPr/>
            <p:nvPr/>
          </p:nvSpPr>
          <p:spPr>
            <a:xfrm flipH="1">
              <a:off x="2755384" y="2188478"/>
              <a:ext cx="93887" cy="198371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95" name="TextBox 249"/>
          <p:cNvSpPr txBox="1"/>
          <p:nvPr/>
        </p:nvSpPr>
        <p:spPr>
          <a:xfrm>
            <a:off x="898992" y="5019273"/>
            <a:ext cx="17091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200" b="1" dirty="0">
                <a:ln w="10541" cmpd="sng">
                  <a:noFill/>
                  <a:prstDash val="solid"/>
                </a:ln>
                <a:latin typeface="+mj-lt"/>
              </a:rPr>
              <a:t>12 : 4 = 3</a:t>
            </a:r>
          </a:p>
        </p:txBody>
      </p:sp>
      <p:sp>
        <p:nvSpPr>
          <p:cNvPr id="96" name="TextBox 250"/>
          <p:cNvSpPr txBox="1"/>
          <p:nvPr/>
        </p:nvSpPr>
        <p:spPr>
          <a:xfrm>
            <a:off x="2761113" y="5000636"/>
            <a:ext cx="51684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0" cap="none" spc="0" normalizeH="0" baseline="0" noProof="0" dirty="0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</a:rPr>
              <a:t>jer je   3 ∙ 4 = 12</a:t>
            </a:r>
          </a:p>
        </p:txBody>
      </p:sp>
      <p:grpSp>
        <p:nvGrpSpPr>
          <p:cNvPr id="97" name="Group 58"/>
          <p:cNvGrpSpPr>
            <a:grpSpLocks/>
          </p:cNvGrpSpPr>
          <p:nvPr/>
        </p:nvGrpSpPr>
        <p:grpSpPr bwMode="auto">
          <a:xfrm rot="-880698">
            <a:off x="1157310" y="2700826"/>
            <a:ext cx="571500" cy="985837"/>
            <a:chOff x="2308303" y="2188478"/>
            <a:chExt cx="804746" cy="1368760"/>
          </a:xfrm>
        </p:grpSpPr>
        <p:grpSp>
          <p:nvGrpSpPr>
            <p:cNvPr id="98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100" name="Freeform 61"/>
              <p:cNvSpPr/>
              <p:nvPr/>
            </p:nvSpPr>
            <p:spPr>
              <a:xfrm>
                <a:off x="2307633" y="2325333"/>
                <a:ext cx="804746" cy="1117490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01" name="Freeform 62"/>
              <p:cNvSpPr/>
              <p:nvPr/>
            </p:nvSpPr>
            <p:spPr>
              <a:xfrm>
                <a:off x="2581336" y="3408233"/>
                <a:ext cx="178832" cy="134452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99" name="Freeform 60"/>
            <p:cNvSpPr/>
            <p:nvPr/>
          </p:nvSpPr>
          <p:spPr>
            <a:xfrm flipH="1">
              <a:off x="2754705" y="2187674"/>
              <a:ext cx="93887" cy="198371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102" name="Group 152"/>
          <p:cNvGrpSpPr>
            <a:grpSpLocks/>
          </p:cNvGrpSpPr>
          <p:nvPr/>
        </p:nvGrpSpPr>
        <p:grpSpPr bwMode="auto">
          <a:xfrm>
            <a:off x="1857375" y="2572015"/>
            <a:ext cx="571500" cy="985837"/>
            <a:chOff x="2308303" y="2188478"/>
            <a:chExt cx="804746" cy="1368760"/>
          </a:xfrm>
        </p:grpSpPr>
        <p:grpSp>
          <p:nvGrpSpPr>
            <p:cNvPr id="103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105" name="Freeform 155"/>
              <p:cNvSpPr/>
              <p:nvPr/>
            </p:nvSpPr>
            <p:spPr>
              <a:xfrm>
                <a:off x="2308303" y="2347175"/>
                <a:ext cx="804746" cy="1117490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06" name="Freeform 156"/>
              <p:cNvSpPr/>
              <p:nvPr/>
            </p:nvSpPr>
            <p:spPr>
              <a:xfrm>
                <a:off x="2583259" y="3422787"/>
                <a:ext cx="178832" cy="134451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104" name="Freeform 154"/>
            <p:cNvSpPr/>
            <p:nvPr/>
          </p:nvSpPr>
          <p:spPr>
            <a:xfrm flipH="1">
              <a:off x="2755384" y="2188478"/>
              <a:ext cx="93887" cy="198371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107" name="Group 157"/>
          <p:cNvGrpSpPr>
            <a:grpSpLocks/>
          </p:cNvGrpSpPr>
          <p:nvPr/>
        </p:nvGrpSpPr>
        <p:grpSpPr bwMode="auto">
          <a:xfrm rot="2782521">
            <a:off x="2558550" y="2511690"/>
            <a:ext cx="571500" cy="1154112"/>
            <a:chOff x="2308303" y="2188478"/>
            <a:chExt cx="804746" cy="1368760"/>
          </a:xfrm>
        </p:grpSpPr>
        <p:grpSp>
          <p:nvGrpSpPr>
            <p:cNvPr id="108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110" name="Freeform 160"/>
              <p:cNvSpPr/>
              <p:nvPr/>
            </p:nvSpPr>
            <p:spPr>
              <a:xfrm>
                <a:off x="2293880" y="2332731"/>
                <a:ext cx="804746" cy="1122121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11" name="Freeform 161"/>
              <p:cNvSpPr/>
              <p:nvPr/>
            </p:nvSpPr>
            <p:spPr>
              <a:xfrm>
                <a:off x="2564480" y="3421079"/>
                <a:ext cx="178832" cy="133675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109" name="Freeform 159"/>
            <p:cNvSpPr/>
            <p:nvPr/>
          </p:nvSpPr>
          <p:spPr>
            <a:xfrm flipH="1">
              <a:off x="2754570" y="2188897"/>
              <a:ext cx="93887" cy="197688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112" name="Group 217"/>
          <p:cNvGrpSpPr>
            <a:grpSpLocks/>
          </p:cNvGrpSpPr>
          <p:nvPr/>
        </p:nvGrpSpPr>
        <p:grpSpPr bwMode="auto">
          <a:xfrm>
            <a:off x="965200" y="2717223"/>
            <a:ext cx="2143125" cy="857250"/>
            <a:chOff x="714348" y="5000636"/>
            <a:chExt cx="2714644" cy="857256"/>
          </a:xfrm>
        </p:grpSpPr>
        <p:sp>
          <p:nvSpPr>
            <p:cNvPr id="113" name="Left Bracket 218"/>
            <p:cNvSpPr/>
            <p:nvPr/>
          </p:nvSpPr>
          <p:spPr>
            <a:xfrm rot="16200000">
              <a:off x="1643042" y="4071942"/>
              <a:ext cx="857256" cy="2714644"/>
            </a:xfrm>
            <a:prstGeom prst="leftBracket">
              <a:avLst/>
            </a:prstGeom>
            <a:noFill/>
            <a:ln w="3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>
              <a:glow rad="12700">
                <a:srgbClr val="FF9900">
                  <a:tint val="100000"/>
                  <a:shade val="100000"/>
                  <a:alpha val="50196"/>
                  <a:hueMod val="100000"/>
                  <a:satMod val="100000"/>
                </a:srgbClr>
              </a:glo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cxnSp>
          <p:nvCxnSpPr>
            <p:cNvPr id="114" name="Straight Connector 219"/>
            <p:cNvCxnSpPr/>
            <p:nvPr/>
          </p:nvCxnSpPr>
          <p:spPr>
            <a:xfrm>
              <a:off x="786739" y="5643577"/>
              <a:ext cx="2569863" cy="142876"/>
            </a:xfrm>
            <a:prstGeom prst="line">
              <a:avLst/>
            </a:prstGeom>
            <a:noFill/>
            <a:ln w="2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15" name="Straight Connector 220"/>
            <p:cNvCxnSpPr/>
            <p:nvPr/>
          </p:nvCxnSpPr>
          <p:spPr>
            <a:xfrm rot="10800000" flipV="1">
              <a:off x="786739" y="5572140"/>
              <a:ext cx="2569863" cy="285752"/>
            </a:xfrm>
            <a:prstGeom prst="line">
              <a:avLst/>
            </a:prstGeom>
            <a:noFill/>
            <a:ln w="2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16" name="Straight Connector 221"/>
            <p:cNvCxnSpPr/>
            <p:nvPr/>
          </p:nvCxnSpPr>
          <p:spPr>
            <a:xfrm>
              <a:off x="714348" y="5429264"/>
              <a:ext cx="2714644" cy="214313"/>
            </a:xfrm>
            <a:prstGeom prst="line">
              <a:avLst/>
            </a:prstGeom>
            <a:noFill/>
            <a:ln w="2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17" name="Straight Connector 222"/>
            <p:cNvCxnSpPr/>
            <p:nvPr/>
          </p:nvCxnSpPr>
          <p:spPr>
            <a:xfrm rot="10800000" flipV="1">
              <a:off x="786739" y="5357825"/>
              <a:ext cx="2642253" cy="428628"/>
            </a:xfrm>
            <a:prstGeom prst="line">
              <a:avLst/>
            </a:prstGeom>
            <a:noFill/>
            <a:ln w="2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18" name="Straight Connector 223"/>
            <p:cNvCxnSpPr/>
            <p:nvPr/>
          </p:nvCxnSpPr>
          <p:spPr>
            <a:xfrm>
              <a:off x="714348" y="5214949"/>
              <a:ext cx="2714644" cy="285752"/>
            </a:xfrm>
            <a:prstGeom prst="line">
              <a:avLst/>
            </a:prstGeom>
            <a:noFill/>
            <a:ln w="2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19" name="Straight Connector 224"/>
            <p:cNvCxnSpPr/>
            <p:nvPr/>
          </p:nvCxnSpPr>
          <p:spPr>
            <a:xfrm rot="10800000" flipV="1">
              <a:off x="714348" y="5143512"/>
              <a:ext cx="2714644" cy="428628"/>
            </a:xfrm>
            <a:prstGeom prst="line">
              <a:avLst/>
            </a:prstGeom>
            <a:noFill/>
            <a:ln w="2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/>
          </p:spPr>
        </p:cxnSp>
      </p:grpSp>
      <p:grpSp>
        <p:nvGrpSpPr>
          <p:cNvPr id="120" name="Group 142"/>
          <p:cNvGrpSpPr>
            <a:grpSpLocks/>
          </p:cNvGrpSpPr>
          <p:nvPr/>
        </p:nvGrpSpPr>
        <p:grpSpPr bwMode="auto">
          <a:xfrm>
            <a:off x="5572125" y="2433903"/>
            <a:ext cx="571500" cy="985837"/>
            <a:chOff x="2308303" y="2188478"/>
            <a:chExt cx="804746" cy="1368760"/>
          </a:xfrm>
        </p:grpSpPr>
        <p:grpSp>
          <p:nvGrpSpPr>
            <p:cNvPr id="121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123" name="Freeform 145"/>
              <p:cNvSpPr/>
              <p:nvPr/>
            </p:nvSpPr>
            <p:spPr>
              <a:xfrm>
                <a:off x="2308303" y="2347175"/>
                <a:ext cx="804746" cy="1117490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24" name="Freeform 146"/>
              <p:cNvSpPr/>
              <p:nvPr/>
            </p:nvSpPr>
            <p:spPr>
              <a:xfrm>
                <a:off x="2583259" y="3422787"/>
                <a:ext cx="178832" cy="134451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122" name="Freeform 144"/>
            <p:cNvSpPr/>
            <p:nvPr/>
          </p:nvSpPr>
          <p:spPr>
            <a:xfrm flipH="1">
              <a:off x="2755384" y="2188478"/>
              <a:ext cx="93887" cy="198371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125" name="Group 147"/>
          <p:cNvGrpSpPr>
            <a:grpSpLocks/>
          </p:cNvGrpSpPr>
          <p:nvPr/>
        </p:nvGrpSpPr>
        <p:grpSpPr bwMode="auto">
          <a:xfrm>
            <a:off x="6215063" y="2491052"/>
            <a:ext cx="571500" cy="985837"/>
            <a:chOff x="2308303" y="2188478"/>
            <a:chExt cx="804746" cy="1368760"/>
          </a:xfrm>
        </p:grpSpPr>
        <p:grpSp>
          <p:nvGrpSpPr>
            <p:cNvPr id="126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128" name="Freeform 150"/>
              <p:cNvSpPr/>
              <p:nvPr/>
            </p:nvSpPr>
            <p:spPr>
              <a:xfrm>
                <a:off x="2308303" y="2347175"/>
                <a:ext cx="804746" cy="1117490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29" name="Freeform 151"/>
              <p:cNvSpPr/>
              <p:nvPr/>
            </p:nvSpPr>
            <p:spPr>
              <a:xfrm>
                <a:off x="2583257" y="3422787"/>
                <a:ext cx="178832" cy="134451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127" name="Freeform 149"/>
            <p:cNvSpPr/>
            <p:nvPr/>
          </p:nvSpPr>
          <p:spPr>
            <a:xfrm flipH="1">
              <a:off x="2755384" y="2188478"/>
              <a:ext cx="93887" cy="198371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130" name="Group 167"/>
          <p:cNvGrpSpPr>
            <a:grpSpLocks/>
          </p:cNvGrpSpPr>
          <p:nvPr/>
        </p:nvGrpSpPr>
        <p:grpSpPr bwMode="auto">
          <a:xfrm rot="-1030531">
            <a:off x="1521274" y="3913586"/>
            <a:ext cx="571500" cy="985838"/>
            <a:chOff x="2308303" y="2188478"/>
            <a:chExt cx="804746" cy="1368760"/>
          </a:xfrm>
        </p:grpSpPr>
        <p:grpSp>
          <p:nvGrpSpPr>
            <p:cNvPr id="131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133" name="Freeform 170"/>
              <p:cNvSpPr/>
              <p:nvPr/>
            </p:nvSpPr>
            <p:spPr>
              <a:xfrm>
                <a:off x="2299897" y="2332366"/>
                <a:ext cx="804746" cy="1119693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34" name="Freeform 171"/>
              <p:cNvSpPr/>
              <p:nvPr/>
            </p:nvSpPr>
            <p:spPr>
              <a:xfrm>
                <a:off x="2573968" y="3411804"/>
                <a:ext cx="178832" cy="134451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132" name="Freeform 169"/>
            <p:cNvSpPr/>
            <p:nvPr/>
          </p:nvSpPr>
          <p:spPr>
            <a:xfrm flipH="1">
              <a:off x="2752089" y="2185784"/>
              <a:ext cx="93887" cy="198371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135" name="Group 172"/>
          <p:cNvGrpSpPr>
            <a:grpSpLocks/>
          </p:cNvGrpSpPr>
          <p:nvPr/>
        </p:nvGrpSpPr>
        <p:grpSpPr bwMode="auto">
          <a:xfrm>
            <a:off x="2214563" y="3907482"/>
            <a:ext cx="571500" cy="985838"/>
            <a:chOff x="2308303" y="2188478"/>
            <a:chExt cx="804746" cy="1368760"/>
          </a:xfrm>
        </p:grpSpPr>
        <p:grpSp>
          <p:nvGrpSpPr>
            <p:cNvPr id="136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138" name="Freeform 175"/>
              <p:cNvSpPr/>
              <p:nvPr/>
            </p:nvSpPr>
            <p:spPr>
              <a:xfrm>
                <a:off x="2308303" y="2347175"/>
                <a:ext cx="804746" cy="1117490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39" name="Freeform 176"/>
              <p:cNvSpPr/>
              <p:nvPr/>
            </p:nvSpPr>
            <p:spPr>
              <a:xfrm>
                <a:off x="2583257" y="3422786"/>
                <a:ext cx="178832" cy="134452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137" name="Freeform 174"/>
            <p:cNvSpPr/>
            <p:nvPr/>
          </p:nvSpPr>
          <p:spPr>
            <a:xfrm flipH="1">
              <a:off x="2755384" y="2188478"/>
              <a:ext cx="93887" cy="198371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140" name="Group 177"/>
          <p:cNvGrpSpPr>
            <a:grpSpLocks/>
          </p:cNvGrpSpPr>
          <p:nvPr/>
        </p:nvGrpSpPr>
        <p:grpSpPr bwMode="auto">
          <a:xfrm rot="-1231846">
            <a:off x="2725738" y="3907482"/>
            <a:ext cx="571500" cy="985838"/>
            <a:chOff x="2308303" y="2188478"/>
            <a:chExt cx="804746" cy="1368760"/>
          </a:xfrm>
        </p:grpSpPr>
        <p:grpSp>
          <p:nvGrpSpPr>
            <p:cNvPr id="141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143" name="Freeform 180"/>
              <p:cNvSpPr/>
              <p:nvPr/>
            </p:nvSpPr>
            <p:spPr>
              <a:xfrm>
                <a:off x="2302031" y="2330626"/>
                <a:ext cx="804746" cy="1117488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44" name="Freeform 181"/>
              <p:cNvSpPr/>
              <p:nvPr/>
            </p:nvSpPr>
            <p:spPr>
              <a:xfrm>
                <a:off x="2577050" y="3405953"/>
                <a:ext cx="178832" cy="134452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142" name="Freeform 179"/>
            <p:cNvSpPr/>
            <p:nvPr/>
          </p:nvSpPr>
          <p:spPr>
            <a:xfrm flipH="1">
              <a:off x="2752554" y="2181586"/>
              <a:ext cx="93887" cy="198371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145" name="Group 187"/>
          <p:cNvGrpSpPr>
            <a:grpSpLocks/>
          </p:cNvGrpSpPr>
          <p:nvPr/>
        </p:nvGrpSpPr>
        <p:grpSpPr bwMode="auto">
          <a:xfrm rot="-1138959">
            <a:off x="6716713" y="2491052"/>
            <a:ext cx="571500" cy="985837"/>
            <a:chOff x="2308303" y="2188478"/>
            <a:chExt cx="804746" cy="1368760"/>
          </a:xfrm>
        </p:grpSpPr>
        <p:grpSp>
          <p:nvGrpSpPr>
            <p:cNvPr id="146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148" name="Freeform 190"/>
              <p:cNvSpPr/>
              <p:nvPr/>
            </p:nvSpPr>
            <p:spPr>
              <a:xfrm>
                <a:off x="2297827" y="2336263"/>
                <a:ext cx="804746" cy="1119695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49" name="Freeform 191"/>
              <p:cNvSpPr/>
              <p:nvPr/>
            </p:nvSpPr>
            <p:spPr>
              <a:xfrm>
                <a:off x="2574356" y="3414401"/>
                <a:ext cx="178832" cy="134451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147" name="Freeform 189"/>
            <p:cNvSpPr/>
            <p:nvPr/>
          </p:nvSpPr>
          <p:spPr>
            <a:xfrm flipH="1">
              <a:off x="2754595" y="2187972"/>
              <a:ext cx="93887" cy="198371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150" name="Group 192"/>
          <p:cNvGrpSpPr>
            <a:grpSpLocks/>
          </p:cNvGrpSpPr>
          <p:nvPr/>
        </p:nvGrpSpPr>
        <p:grpSpPr bwMode="auto">
          <a:xfrm>
            <a:off x="5500688" y="3707458"/>
            <a:ext cx="571500" cy="985837"/>
            <a:chOff x="2308303" y="2188478"/>
            <a:chExt cx="804746" cy="1368760"/>
          </a:xfrm>
        </p:grpSpPr>
        <p:grpSp>
          <p:nvGrpSpPr>
            <p:cNvPr id="151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153" name="Freeform 195"/>
              <p:cNvSpPr/>
              <p:nvPr/>
            </p:nvSpPr>
            <p:spPr>
              <a:xfrm>
                <a:off x="2308303" y="2347175"/>
                <a:ext cx="804746" cy="1117490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54" name="Freeform 196"/>
              <p:cNvSpPr/>
              <p:nvPr/>
            </p:nvSpPr>
            <p:spPr>
              <a:xfrm>
                <a:off x="2583257" y="3422787"/>
                <a:ext cx="178832" cy="134451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152" name="Freeform 194"/>
            <p:cNvSpPr/>
            <p:nvPr/>
          </p:nvSpPr>
          <p:spPr>
            <a:xfrm flipH="1">
              <a:off x="2755384" y="2188478"/>
              <a:ext cx="93887" cy="198371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155" name="Group 197"/>
          <p:cNvGrpSpPr>
            <a:grpSpLocks/>
          </p:cNvGrpSpPr>
          <p:nvPr/>
        </p:nvGrpSpPr>
        <p:grpSpPr bwMode="auto">
          <a:xfrm rot="-1807363">
            <a:off x="5994400" y="3707458"/>
            <a:ext cx="571500" cy="985837"/>
            <a:chOff x="2308303" y="2188478"/>
            <a:chExt cx="804746" cy="1368760"/>
          </a:xfrm>
        </p:grpSpPr>
        <p:grpSp>
          <p:nvGrpSpPr>
            <p:cNvPr id="156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158" name="Freeform 200"/>
              <p:cNvSpPr/>
              <p:nvPr/>
            </p:nvSpPr>
            <p:spPr>
              <a:xfrm>
                <a:off x="2305380" y="2335547"/>
                <a:ext cx="804746" cy="1119695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59" name="Freeform 201"/>
              <p:cNvSpPr/>
              <p:nvPr/>
            </p:nvSpPr>
            <p:spPr>
              <a:xfrm>
                <a:off x="2581988" y="3412584"/>
                <a:ext cx="178832" cy="134452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157" name="Freeform 199"/>
            <p:cNvSpPr/>
            <p:nvPr/>
          </p:nvSpPr>
          <p:spPr>
            <a:xfrm flipH="1">
              <a:off x="2752525" y="2183583"/>
              <a:ext cx="93887" cy="198371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160" name="Group 202"/>
          <p:cNvGrpSpPr>
            <a:grpSpLocks/>
          </p:cNvGrpSpPr>
          <p:nvPr/>
        </p:nvGrpSpPr>
        <p:grpSpPr bwMode="auto">
          <a:xfrm rot="1055291">
            <a:off x="6865938" y="3707458"/>
            <a:ext cx="571500" cy="985837"/>
            <a:chOff x="2308303" y="2188478"/>
            <a:chExt cx="804746" cy="1368760"/>
          </a:xfrm>
        </p:grpSpPr>
        <p:grpSp>
          <p:nvGrpSpPr>
            <p:cNvPr id="161" name="Group 5"/>
            <p:cNvGrpSpPr>
              <a:grpSpLocks/>
            </p:cNvGrpSpPr>
            <p:nvPr/>
          </p:nvGrpSpPr>
          <p:grpSpPr bwMode="auto">
            <a:xfrm>
              <a:off x="2308303" y="2347332"/>
              <a:ext cx="804746" cy="1209906"/>
              <a:chOff x="2308303" y="2347332"/>
              <a:chExt cx="804746" cy="1209906"/>
            </a:xfrm>
          </p:grpSpPr>
          <p:sp>
            <p:nvSpPr>
              <p:cNvPr id="163" name="Freeform 205"/>
              <p:cNvSpPr/>
              <p:nvPr/>
            </p:nvSpPr>
            <p:spPr>
              <a:xfrm>
                <a:off x="2299465" y="2337685"/>
                <a:ext cx="804746" cy="1117490"/>
              </a:xfrm>
              <a:custGeom>
                <a:avLst/>
                <a:gdLst>
                  <a:gd name="connsiteX0" fmla="*/ 345687 w 804746"/>
                  <a:gd name="connsiteY0" fmla="*/ 1109546 h 1116980"/>
                  <a:gd name="connsiteX1" fmla="*/ 122663 w 804746"/>
                  <a:gd name="connsiteY1" fmla="*/ 1031488 h 1116980"/>
                  <a:gd name="connsiteX2" fmla="*/ 11151 w 804746"/>
                  <a:gd name="connsiteY2" fmla="*/ 786161 h 1116980"/>
                  <a:gd name="connsiteX3" fmla="*/ 55756 w 804746"/>
                  <a:gd name="connsiteY3" fmla="*/ 496229 h 1116980"/>
                  <a:gd name="connsiteX4" fmla="*/ 200721 w 804746"/>
                  <a:gd name="connsiteY4" fmla="*/ 351263 h 1116980"/>
                  <a:gd name="connsiteX5" fmla="*/ 289931 w 804746"/>
                  <a:gd name="connsiteY5" fmla="*/ 317809 h 1116980"/>
                  <a:gd name="connsiteX6" fmla="*/ 334536 w 804746"/>
                  <a:gd name="connsiteY6" fmla="*/ 139390 h 1116980"/>
                  <a:gd name="connsiteX7" fmla="*/ 401443 w 804746"/>
                  <a:gd name="connsiteY7" fmla="*/ 16727 h 1116980"/>
                  <a:gd name="connsiteX8" fmla="*/ 579863 w 804746"/>
                  <a:gd name="connsiteY8" fmla="*/ 39029 h 1116980"/>
                  <a:gd name="connsiteX9" fmla="*/ 613317 w 804746"/>
                  <a:gd name="connsiteY9" fmla="*/ 183995 h 1116980"/>
                  <a:gd name="connsiteX10" fmla="*/ 646770 w 804746"/>
                  <a:gd name="connsiteY10" fmla="*/ 306658 h 1116980"/>
                  <a:gd name="connsiteX11" fmla="*/ 691375 w 804746"/>
                  <a:gd name="connsiteY11" fmla="*/ 373566 h 1116980"/>
                  <a:gd name="connsiteX12" fmla="*/ 769434 w 804746"/>
                  <a:gd name="connsiteY12" fmla="*/ 473927 h 1116980"/>
                  <a:gd name="connsiteX13" fmla="*/ 791736 w 804746"/>
                  <a:gd name="connsiteY13" fmla="*/ 674648 h 1116980"/>
                  <a:gd name="connsiteX14" fmla="*/ 769434 w 804746"/>
                  <a:gd name="connsiteY14" fmla="*/ 875370 h 1116980"/>
                  <a:gd name="connsiteX15" fmla="*/ 579863 w 804746"/>
                  <a:gd name="connsiteY15" fmla="*/ 1076092 h 1116980"/>
                  <a:gd name="connsiteX16" fmla="*/ 345687 w 804746"/>
                  <a:gd name="connsiteY16" fmla="*/ 1109546 h 111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4746" h="1116980">
                    <a:moveTo>
                      <a:pt x="345687" y="1109546"/>
                    </a:moveTo>
                    <a:cubicBezTo>
                      <a:pt x="269487" y="1102112"/>
                      <a:pt x="178419" y="1085385"/>
                      <a:pt x="122663" y="1031488"/>
                    </a:cubicBezTo>
                    <a:cubicBezTo>
                      <a:pt x="66907" y="977591"/>
                      <a:pt x="22302" y="875371"/>
                      <a:pt x="11151" y="786161"/>
                    </a:cubicBezTo>
                    <a:cubicBezTo>
                      <a:pt x="0" y="696951"/>
                      <a:pt x="24161" y="568712"/>
                      <a:pt x="55756" y="496229"/>
                    </a:cubicBezTo>
                    <a:cubicBezTo>
                      <a:pt x="87351" y="423746"/>
                      <a:pt x="161692" y="381000"/>
                      <a:pt x="200721" y="351263"/>
                    </a:cubicBezTo>
                    <a:cubicBezTo>
                      <a:pt x="239750" y="321526"/>
                      <a:pt x="267629" y="353121"/>
                      <a:pt x="289931" y="317809"/>
                    </a:cubicBezTo>
                    <a:cubicBezTo>
                      <a:pt x="312233" y="282497"/>
                      <a:pt x="315951" y="189570"/>
                      <a:pt x="334536" y="139390"/>
                    </a:cubicBezTo>
                    <a:cubicBezTo>
                      <a:pt x="353121" y="89210"/>
                      <a:pt x="360555" y="33454"/>
                      <a:pt x="401443" y="16727"/>
                    </a:cubicBezTo>
                    <a:cubicBezTo>
                      <a:pt x="442331" y="0"/>
                      <a:pt x="544551" y="11151"/>
                      <a:pt x="579863" y="39029"/>
                    </a:cubicBezTo>
                    <a:cubicBezTo>
                      <a:pt x="615175" y="66907"/>
                      <a:pt x="602166" y="139390"/>
                      <a:pt x="613317" y="183995"/>
                    </a:cubicBezTo>
                    <a:cubicBezTo>
                      <a:pt x="624468" y="228600"/>
                      <a:pt x="633760" y="275063"/>
                      <a:pt x="646770" y="306658"/>
                    </a:cubicBezTo>
                    <a:cubicBezTo>
                      <a:pt x="659780" y="338253"/>
                      <a:pt x="670931" y="345688"/>
                      <a:pt x="691375" y="373566"/>
                    </a:cubicBezTo>
                    <a:cubicBezTo>
                      <a:pt x="711819" y="401444"/>
                      <a:pt x="752707" y="423747"/>
                      <a:pt x="769434" y="473927"/>
                    </a:cubicBezTo>
                    <a:cubicBezTo>
                      <a:pt x="786161" y="524107"/>
                      <a:pt x="791736" y="607741"/>
                      <a:pt x="791736" y="674648"/>
                    </a:cubicBezTo>
                    <a:cubicBezTo>
                      <a:pt x="791736" y="741555"/>
                      <a:pt x="804746" y="808463"/>
                      <a:pt x="769434" y="875370"/>
                    </a:cubicBezTo>
                    <a:cubicBezTo>
                      <a:pt x="734122" y="942277"/>
                      <a:pt x="656063" y="1037063"/>
                      <a:pt x="579863" y="1076092"/>
                    </a:cubicBezTo>
                    <a:cubicBezTo>
                      <a:pt x="503663" y="1115121"/>
                      <a:pt x="421887" y="1116980"/>
                      <a:pt x="345687" y="110954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3175" cap="flat" cmpd="sng" algn="ctr">
                <a:solidFill>
                  <a:srgbClr val="FFF39D">
                    <a:lumMod val="1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164" name="Freeform 206"/>
              <p:cNvSpPr/>
              <p:nvPr/>
            </p:nvSpPr>
            <p:spPr>
              <a:xfrm>
                <a:off x="2575374" y="3414212"/>
                <a:ext cx="178832" cy="134452"/>
              </a:xfrm>
              <a:custGeom>
                <a:avLst/>
                <a:gdLst>
                  <a:gd name="connsiteX0" fmla="*/ 37171 w 178422"/>
                  <a:gd name="connsiteY0" fmla="*/ 44605 h 133814"/>
                  <a:gd name="connsiteX1" fmla="*/ 26019 w 178422"/>
                  <a:gd name="connsiteY1" fmla="*/ 55756 h 133814"/>
                  <a:gd name="connsiteX2" fmla="*/ 81775 w 178422"/>
                  <a:gd name="connsiteY2" fmla="*/ 11152 h 133814"/>
                  <a:gd name="connsiteX3" fmla="*/ 70624 w 178422"/>
                  <a:gd name="connsiteY3" fmla="*/ 44605 h 133814"/>
                  <a:gd name="connsiteX4" fmla="*/ 115229 w 178422"/>
                  <a:gd name="connsiteY4" fmla="*/ 0 h 133814"/>
                  <a:gd name="connsiteX5" fmla="*/ 126380 w 178422"/>
                  <a:gd name="connsiteY5" fmla="*/ 55756 h 133814"/>
                  <a:gd name="connsiteX6" fmla="*/ 148683 w 178422"/>
                  <a:gd name="connsiteY6" fmla="*/ 78059 h 133814"/>
                  <a:gd name="connsiteX7" fmla="*/ 170985 w 178422"/>
                  <a:gd name="connsiteY7" fmla="*/ 55756 h 133814"/>
                  <a:gd name="connsiteX8" fmla="*/ 159834 w 178422"/>
                  <a:gd name="connsiteY8" fmla="*/ 22303 h 133814"/>
                  <a:gd name="connsiteX9" fmla="*/ 104078 w 178422"/>
                  <a:gd name="connsiteY9" fmla="*/ 78059 h 133814"/>
                  <a:gd name="connsiteX10" fmla="*/ 92927 w 178422"/>
                  <a:gd name="connsiteY10" fmla="*/ 44605 h 133814"/>
                  <a:gd name="connsiteX11" fmla="*/ 59473 w 178422"/>
                  <a:gd name="connsiteY11" fmla="*/ 55756 h 133814"/>
                  <a:gd name="connsiteX12" fmla="*/ 14868 w 178422"/>
                  <a:gd name="connsiteY12" fmla="*/ 44605 h 133814"/>
                  <a:gd name="connsiteX13" fmla="*/ 59473 w 178422"/>
                  <a:gd name="connsiteY13" fmla="*/ 66908 h 133814"/>
                  <a:gd name="connsiteX14" fmla="*/ 70624 w 178422"/>
                  <a:gd name="connsiteY14" fmla="*/ 100361 h 133814"/>
                  <a:gd name="connsiteX15" fmla="*/ 59473 w 178422"/>
                  <a:gd name="connsiteY15" fmla="*/ 44605 h 133814"/>
                  <a:gd name="connsiteX16" fmla="*/ 26019 w 178422"/>
                  <a:gd name="connsiteY16" fmla="*/ 55756 h 133814"/>
                  <a:gd name="connsiteX17" fmla="*/ 59473 w 178422"/>
                  <a:gd name="connsiteY17" fmla="*/ 66908 h 133814"/>
                  <a:gd name="connsiteX18" fmla="*/ 81775 w 178422"/>
                  <a:gd name="connsiteY18" fmla="*/ 33454 h 133814"/>
                  <a:gd name="connsiteX19" fmla="*/ 104078 w 178422"/>
                  <a:gd name="connsiteY19" fmla="*/ 89210 h 13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22" h="133814">
                    <a:moveTo>
                      <a:pt x="37171" y="44605"/>
                    </a:moveTo>
                    <a:lnTo>
                      <a:pt x="26019" y="55756"/>
                    </a:lnTo>
                    <a:cubicBezTo>
                      <a:pt x="57794" y="23981"/>
                      <a:pt x="39580" y="39282"/>
                      <a:pt x="81775" y="11152"/>
                    </a:cubicBezTo>
                    <a:cubicBezTo>
                      <a:pt x="78058" y="22303"/>
                      <a:pt x="59473" y="48322"/>
                      <a:pt x="70624" y="44605"/>
                    </a:cubicBezTo>
                    <a:cubicBezTo>
                      <a:pt x="90572" y="37955"/>
                      <a:pt x="115229" y="0"/>
                      <a:pt x="115229" y="0"/>
                    </a:cubicBezTo>
                    <a:cubicBezTo>
                      <a:pt x="118946" y="18585"/>
                      <a:pt x="118914" y="38335"/>
                      <a:pt x="126380" y="55756"/>
                    </a:cubicBezTo>
                    <a:cubicBezTo>
                      <a:pt x="130522" y="65420"/>
                      <a:pt x="141248" y="85493"/>
                      <a:pt x="148683" y="78059"/>
                    </a:cubicBezTo>
                    <a:cubicBezTo>
                      <a:pt x="178422" y="48323"/>
                      <a:pt x="81775" y="26019"/>
                      <a:pt x="170985" y="55756"/>
                    </a:cubicBezTo>
                    <a:lnTo>
                      <a:pt x="159834" y="22303"/>
                    </a:lnTo>
                    <a:cubicBezTo>
                      <a:pt x="155479" y="31013"/>
                      <a:pt x="136894" y="94468"/>
                      <a:pt x="104078" y="78059"/>
                    </a:cubicBezTo>
                    <a:cubicBezTo>
                      <a:pt x="93565" y="72802"/>
                      <a:pt x="96644" y="55756"/>
                      <a:pt x="92927" y="44605"/>
                    </a:cubicBezTo>
                    <a:cubicBezTo>
                      <a:pt x="73560" y="102703"/>
                      <a:pt x="94460" y="73250"/>
                      <a:pt x="59473" y="55756"/>
                    </a:cubicBezTo>
                    <a:cubicBezTo>
                      <a:pt x="45765" y="48902"/>
                      <a:pt x="29736" y="48322"/>
                      <a:pt x="14868" y="44605"/>
                    </a:cubicBezTo>
                    <a:cubicBezTo>
                      <a:pt x="44603" y="133814"/>
                      <a:pt x="0" y="37172"/>
                      <a:pt x="59473" y="66908"/>
                    </a:cubicBezTo>
                    <a:cubicBezTo>
                      <a:pt x="69986" y="72165"/>
                      <a:pt x="70624" y="112115"/>
                      <a:pt x="70624" y="100361"/>
                    </a:cubicBezTo>
                    <a:cubicBezTo>
                      <a:pt x="70624" y="81408"/>
                      <a:pt x="63190" y="63190"/>
                      <a:pt x="59473" y="44605"/>
                    </a:cubicBezTo>
                    <a:cubicBezTo>
                      <a:pt x="48322" y="48322"/>
                      <a:pt x="26019" y="44001"/>
                      <a:pt x="26019" y="55756"/>
                    </a:cubicBezTo>
                    <a:cubicBezTo>
                      <a:pt x="26019" y="67511"/>
                      <a:pt x="48559" y="71273"/>
                      <a:pt x="59473" y="66908"/>
                    </a:cubicBezTo>
                    <a:cubicBezTo>
                      <a:pt x="71917" y="61931"/>
                      <a:pt x="74341" y="44605"/>
                      <a:pt x="81775" y="33454"/>
                    </a:cubicBezTo>
                    <a:cubicBezTo>
                      <a:pt x="95555" y="74793"/>
                      <a:pt x="87670" y="56394"/>
                      <a:pt x="104078" y="89210"/>
                    </a:cubicBezTo>
                  </a:path>
                </a:pathLst>
              </a:custGeom>
              <a:noFill/>
              <a:ln w="20000" cap="flat" cmpd="sng" algn="ctr">
                <a:solidFill>
                  <a:srgbClr val="777C84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162" name="Freeform 204"/>
            <p:cNvSpPr/>
            <p:nvPr/>
          </p:nvSpPr>
          <p:spPr>
            <a:xfrm flipH="1">
              <a:off x="2745762" y="2182697"/>
              <a:ext cx="93887" cy="198371"/>
            </a:xfrm>
            <a:custGeom>
              <a:avLst/>
              <a:gdLst>
                <a:gd name="connsiteX0" fmla="*/ 20628 w 92793"/>
                <a:gd name="connsiteY0" fmla="*/ 197883 h 197883"/>
                <a:gd name="connsiteX1" fmla="*/ 31780 w 92793"/>
                <a:gd name="connsiteY1" fmla="*/ 75220 h 197883"/>
                <a:gd name="connsiteX2" fmla="*/ 42931 w 92793"/>
                <a:gd name="connsiteY2" fmla="*/ 30615 h 197883"/>
                <a:gd name="connsiteX3" fmla="*/ 65233 w 92793"/>
                <a:gd name="connsiteY3" fmla="*/ 8312 h 197883"/>
                <a:gd name="connsiteX4" fmla="*/ 31780 w 92793"/>
                <a:gd name="connsiteY4" fmla="*/ 19463 h 197883"/>
                <a:gd name="connsiteX5" fmla="*/ 20628 w 92793"/>
                <a:gd name="connsiteY5" fmla="*/ 175581 h 197883"/>
                <a:gd name="connsiteX6" fmla="*/ 31780 w 92793"/>
                <a:gd name="connsiteY6" fmla="*/ 75220 h 197883"/>
                <a:gd name="connsiteX7" fmla="*/ 54082 w 92793"/>
                <a:gd name="connsiteY7" fmla="*/ 52917 h 197883"/>
                <a:gd name="connsiteX8" fmla="*/ 87536 w 92793"/>
                <a:gd name="connsiteY8" fmla="*/ 41766 h 197883"/>
                <a:gd name="connsiteX9" fmla="*/ 76384 w 92793"/>
                <a:gd name="connsiteY9" fmla="*/ 8312 h 197883"/>
                <a:gd name="connsiteX10" fmla="*/ 42931 w 92793"/>
                <a:gd name="connsiteY10" fmla="*/ 30615 h 19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793" h="197883">
                  <a:moveTo>
                    <a:pt x="20628" y="197883"/>
                  </a:moveTo>
                  <a:cubicBezTo>
                    <a:pt x="24345" y="156995"/>
                    <a:pt x="26354" y="115916"/>
                    <a:pt x="31780" y="75220"/>
                  </a:cubicBezTo>
                  <a:cubicBezTo>
                    <a:pt x="33806" y="60029"/>
                    <a:pt x="36077" y="44323"/>
                    <a:pt x="42931" y="30615"/>
                  </a:cubicBezTo>
                  <a:cubicBezTo>
                    <a:pt x="47633" y="21211"/>
                    <a:pt x="72667" y="15746"/>
                    <a:pt x="65233" y="8312"/>
                  </a:cubicBezTo>
                  <a:cubicBezTo>
                    <a:pt x="56922" y="0"/>
                    <a:pt x="42931" y="15746"/>
                    <a:pt x="31780" y="19463"/>
                  </a:cubicBezTo>
                  <a:cubicBezTo>
                    <a:pt x="0" y="114801"/>
                    <a:pt x="6561" y="63043"/>
                    <a:pt x="20628" y="175581"/>
                  </a:cubicBezTo>
                  <a:cubicBezTo>
                    <a:pt x="46648" y="97522"/>
                    <a:pt x="50365" y="130976"/>
                    <a:pt x="31780" y="75220"/>
                  </a:cubicBezTo>
                  <a:cubicBezTo>
                    <a:pt x="39214" y="67786"/>
                    <a:pt x="45067" y="58326"/>
                    <a:pt x="54082" y="52917"/>
                  </a:cubicBezTo>
                  <a:cubicBezTo>
                    <a:pt x="64161" y="46869"/>
                    <a:pt x="82279" y="52280"/>
                    <a:pt x="87536" y="41766"/>
                  </a:cubicBezTo>
                  <a:cubicBezTo>
                    <a:pt x="92793" y="31252"/>
                    <a:pt x="80101" y="19463"/>
                    <a:pt x="76384" y="8312"/>
                  </a:cubicBezTo>
                  <a:cubicBezTo>
                    <a:pt x="26680" y="20738"/>
                    <a:pt x="20944" y="8626"/>
                    <a:pt x="42931" y="30615"/>
                  </a:cubicBezTo>
                </a:path>
              </a:pathLst>
            </a:custGeom>
            <a:noFill/>
            <a:ln w="20000" cap="flat" cmpd="sng" algn="ctr">
              <a:solidFill>
                <a:srgbClr val="777C84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165" name="Group 225"/>
          <p:cNvGrpSpPr>
            <a:grpSpLocks/>
          </p:cNvGrpSpPr>
          <p:nvPr/>
        </p:nvGrpSpPr>
        <p:grpSpPr bwMode="auto">
          <a:xfrm>
            <a:off x="5500688" y="2633927"/>
            <a:ext cx="2071687" cy="857250"/>
            <a:chOff x="714348" y="5000636"/>
            <a:chExt cx="2714644" cy="857256"/>
          </a:xfrm>
        </p:grpSpPr>
        <p:sp>
          <p:nvSpPr>
            <p:cNvPr id="166" name="Left Bracket 226"/>
            <p:cNvSpPr/>
            <p:nvPr/>
          </p:nvSpPr>
          <p:spPr>
            <a:xfrm rot="16200000">
              <a:off x="1643042" y="4071942"/>
              <a:ext cx="857256" cy="2714644"/>
            </a:xfrm>
            <a:prstGeom prst="leftBracket">
              <a:avLst/>
            </a:prstGeom>
            <a:noFill/>
            <a:ln w="3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>
              <a:glow rad="12700">
                <a:srgbClr val="FF9900">
                  <a:tint val="100000"/>
                  <a:shade val="100000"/>
                  <a:alpha val="50196"/>
                  <a:hueMod val="100000"/>
                  <a:satMod val="100000"/>
                </a:srgbClr>
              </a:glo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cxnSp>
          <p:nvCxnSpPr>
            <p:cNvPr id="167" name="Straight Connector 227"/>
            <p:cNvCxnSpPr/>
            <p:nvPr/>
          </p:nvCxnSpPr>
          <p:spPr>
            <a:xfrm>
              <a:off x="785074" y="5643577"/>
              <a:ext cx="2573191" cy="142876"/>
            </a:xfrm>
            <a:prstGeom prst="line">
              <a:avLst/>
            </a:prstGeom>
            <a:noFill/>
            <a:ln w="2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68" name="Straight Connector 228"/>
            <p:cNvCxnSpPr/>
            <p:nvPr/>
          </p:nvCxnSpPr>
          <p:spPr>
            <a:xfrm rot="10800000" flipV="1">
              <a:off x="785074" y="5572140"/>
              <a:ext cx="2573191" cy="285752"/>
            </a:xfrm>
            <a:prstGeom prst="line">
              <a:avLst/>
            </a:prstGeom>
            <a:noFill/>
            <a:ln w="2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69" name="Straight Connector 229"/>
            <p:cNvCxnSpPr/>
            <p:nvPr/>
          </p:nvCxnSpPr>
          <p:spPr>
            <a:xfrm>
              <a:off x="714348" y="5429264"/>
              <a:ext cx="2714644" cy="214313"/>
            </a:xfrm>
            <a:prstGeom prst="line">
              <a:avLst/>
            </a:prstGeom>
            <a:noFill/>
            <a:ln w="2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70" name="Straight Connector 230"/>
            <p:cNvCxnSpPr/>
            <p:nvPr/>
          </p:nvCxnSpPr>
          <p:spPr>
            <a:xfrm rot="10800000" flipV="1">
              <a:off x="785074" y="5357825"/>
              <a:ext cx="2643918" cy="428628"/>
            </a:xfrm>
            <a:prstGeom prst="line">
              <a:avLst/>
            </a:prstGeom>
            <a:noFill/>
            <a:ln w="2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71" name="Straight Connector 231"/>
            <p:cNvCxnSpPr/>
            <p:nvPr/>
          </p:nvCxnSpPr>
          <p:spPr>
            <a:xfrm>
              <a:off x="714348" y="5214949"/>
              <a:ext cx="2714644" cy="285752"/>
            </a:xfrm>
            <a:prstGeom prst="line">
              <a:avLst/>
            </a:prstGeom>
            <a:noFill/>
            <a:ln w="2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72" name="Straight Connector 232"/>
            <p:cNvCxnSpPr/>
            <p:nvPr/>
          </p:nvCxnSpPr>
          <p:spPr>
            <a:xfrm rot="10800000" flipV="1">
              <a:off x="714348" y="5143512"/>
              <a:ext cx="2714644" cy="428628"/>
            </a:xfrm>
            <a:prstGeom prst="line">
              <a:avLst/>
            </a:prstGeom>
            <a:noFill/>
            <a:ln w="2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/>
          </p:spPr>
        </p:cxnSp>
      </p:grpSp>
      <p:grpSp>
        <p:nvGrpSpPr>
          <p:cNvPr id="173" name="Group 233"/>
          <p:cNvGrpSpPr>
            <a:grpSpLocks/>
          </p:cNvGrpSpPr>
          <p:nvPr/>
        </p:nvGrpSpPr>
        <p:grpSpPr bwMode="auto">
          <a:xfrm>
            <a:off x="1571625" y="4050357"/>
            <a:ext cx="2071688" cy="857250"/>
            <a:chOff x="714348" y="5000636"/>
            <a:chExt cx="2714644" cy="857256"/>
          </a:xfrm>
        </p:grpSpPr>
        <p:sp>
          <p:nvSpPr>
            <p:cNvPr id="174" name="Left Bracket 234"/>
            <p:cNvSpPr/>
            <p:nvPr/>
          </p:nvSpPr>
          <p:spPr>
            <a:xfrm rot="16200000">
              <a:off x="1643042" y="4071942"/>
              <a:ext cx="857256" cy="2714644"/>
            </a:xfrm>
            <a:prstGeom prst="leftBracket">
              <a:avLst/>
            </a:prstGeom>
            <a:noFill/>
            <a:ln w="3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>
              <a:glow rad="12700">
                <a:srgbClr val="FF9900">
                  <a:tint val="100000"/>
                  <a:shade val="100000"/>
                  <a:alpha val="50196"/>
                  <a:hueMod val="100000"/>
                  <a:satMod val="100000"/>
                </a:srgbClr>
              </a:glo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cxnSp>
          <p:nvCxnSpPr>
            <p:cNvPr id="175" name="Straight Connector 235"/>
            <p:cNvCxnSpPr/>
            <p:nvPr/>
          </p:nvCxnSpPr>
          <p:spPr>
            <a:xfrm>
              <a:off x="785074" y="5643579"/>
              <a:ext cx="2573191" cy="142876"/>
            </a:xfrm>
            <a:prstGeom prst="line">
              <a:avLst/>
            </a:prstGeom>
            <a:noFill/>
            <a:ln w="2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76" name="Straight Connector 236"/>
            <p:cNvCxnSpPr/>
            <p:nvPr/>
          </p:nvCxnSpPr>
          <p:spPr>
            <a:xfrm rot="10800000" flipV="1">
              <a:off x="785074" y="5572140"/>
              <a:ext cx="2573191" cy="285752"/>
            </a:xfrm>
            <a:prstGeom prst="line">
              <a:avLst/>
            </a:prstGeom>
            <a:noFill/>
            <a:ln w="2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77" name="Straight Connector 237"/>
            <p:cNvCxnSpPr/>
            <p:nvPr/>
          </p:nvCxnSpPr>
          <p:spPr>
            <a:xfrm>
              <a:off x="714348" y="5429264"/>
              <a:ext cx="2714644" cy="214315"/>
            </a:xfrm>
            <a:prstGeom prst="line">
              <a:avLst/>
            </a:prstGeom>
            <a:noFill/>
            <a:ln w="2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78" name="Straight Connector 238"/>
            <p:cNvCxnSpPr/>
            <p:nvPr/>
          </p:nvCxnSpPr>
          <p:spPr>
            <a:xfrm rot="10800000" flipV="1">
              <a:off x="785074" y="5357827"/>
              <a:ext cx="2643918" cy="428628"/>
            </a:xfrm>
            <a:prstGeom prst="line">
              <a:avLst/>
            </a:prstGeom>
            <a:noFill/>
            <a:ln w="2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79" name="Straight Connector 239"/>
            <p:cNvCxnSpPr/>
            <p:nvPr/>
          </p:nvCxnSpPr>
          <p:spPr>
            <a:xfrm>
              <a:off x="714348" y="5214951"/>
              <a:ext cx="2714644" cy="285752"/>
            </a:xfrm>
            <a:prstGeom prst="line">
              <a:avLst/>
            </a:prstGeom>
            <a:noFill/>
            <a:ln w="2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80" name="Straight Connector 240"/>
            <p:cNvCxnSpPr/>
            <p:nvPr/>
          </p:nvCxnSpPr>
          <p:spPr>
            <a:xfrm rot="10800000" flipV="1">
              <a:off x="714348" y="5143512"/>
              <a:ext cx="2714644" cy="428628"/>
            </a:xfrm>
            <a:prstGeom prst="line">
              <a:avLst/>
            </a:prstGeom>
            <a:noFill/>
            <a:ln w="2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/>
          </p:spPr>
        </p:cxnSp>
      </p:grpSp>
      <p:grpSp>
        <p:nvGrpSpPr>
          <p:cNvPr id="181" name="Group 241"/>
          <p:cNvGrpSpPr>
            <a:grpSpLocks/>
          </p:cNvGrpSpPr>
          <p:nvPr/>
        </p:nvGrpSpPr>
        <p:grpSpPr bwMode="auto">
          <a:xfrm>
            <a:off x="5429250" y="3850333"/>
            <a:ext cx="2000250" cy="857250"/>
            <a:chOff x="714348" y="5000636"/>
            <a:chExt cx="2714644" cy="857256"/>
          </a:xfrm>
        </p:grpSpPr>
        <p:sp>
          <p:nvSpPr>
            <p:cNvPr id="182" name="Left Bracket 242"/>
            <p:cNvSpPr/>
            <p:nvPr/>
          </p:nvSpPr>
          <p:spPr>
            <a:xfrm rot="16200000">
              <a:off x="1643042" y="4071942"/>
              <a:ext cx="857256" cy="2714644"/>
            </a:xfrm>
            <a:prstGeom prst="leftBracket">
              <a:avLst/>
            </a:prstGeom>
            <a:noFill/>
            <a:ln w="3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>
              <a:glow rad="12700">
                <a:srgbClr val="FF9900">
                  <a:tint val="100000"/>
                  <a:shade val="100000"/>
                  <a:alpha val="50196"/>
                  <a:hueMod val="100000"/>
                  <a:satMod val="100000"/>
                </a:srgbClr>
              </a:glo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cxnSp>
          <p:nvCxnSpPr>
            <p:cNvPr id="183" name="Straight Connector 243"/>
            <p:cNvCxnSpPr/>
            <p:nvPr/>
          </p:nvCxnSpPr>
          <p:spPr>
            <a:xfrm>
              <a:off x="785446" y="5643577"/>
              <a:ext cx="2572448" cy="142876"/>
            </a:xfrm>
            <a:prstGeom prst="line">
              <a:avLst/>
            </a:prstGeom>
            <a:noFill/>
            <a:ln w="2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84" name="Straight Connector 244"/>
            <p:cNvCxnSpPr/>
            <p:nvPr/>
          </p:nvCxnSpPr>
          <p:spPr>
            <a:xfrm rot="10800000" flipV="1">
              <a:off x="785446" y="5572140"/>
              <a:ext cx="2572448" cy="285752"/>
            </a:xfrm>
            <a:prstGeom prst="line">
              <a:avLst/>
            </a:prstGeom>
            <a:noFill/>
            <a:ln w="2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85" name="Straight Connector 245"/>
            <p:cNvCxnSpPr/>
            <p:nvPr/>
          </p:nvCxnSpPr>
          <p:spPr>
            <a:xfrm>
              <a:off x="714348" y="5429264"/>
              <a:ext cx="2714644" cy="214313"/>
            </a:xfrm>
            <a:prstGeom prst="line">
              <a:avLst/>
            </a:prstGeom>
            <a:noFill/>
            <a:ln w="2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86" name="Straight Connector 246"/>
            <p:cNvCxnSpPr/>
            <p:nvPr/>
          </p:nvCxnSpPr>
          <p:spPr>
            <a:xfrm rot="10800000" flipV="1">
              <a:off x="785446" y="5357825"/>
              <a:ext cx="2643546" cy="428628"/>
            </a:xfrm>
            <a:prstGeom prst="line">
              <a:avLst/>
            </a:prstGeom>
            <a:noFill/>
            <a:ln w="2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87" name="Straight Connector 247"/>
            <p:cNvCxnSpPr/>
            <p:nvPr/>
          </p:nvCxnSpPr>
          <p:spPr>
            <a:xfrm>
              <a:off x="714348" y="5214949"/>
              <a:ext cx="2714644" cy="285752"/>
            </a:xfrm>
            <a:prstGeom prst="line">
              <a:avLst/>
            </a:prstGeom>
            <a:noFill/>
            <a:ln w="2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88" name="Straight Connector 248"/>
            <p:cNvCxnSpPr/>
            <p:nvPr/>
          </p:nvCxnSpPr>
          <p:spPr>
            <a:xfrm rot="10800000" flipV="1">
              <a:off x="714348" y="5143512"/>
              <a:ext cx="2714644" cy="428628"/>
            </a:xfrm>
            <a:prstGeom prst="line">
              <a:avLst/>
            </a:prstGeom>
            <a:noFill/>
            <a:ln w="20000" cap="flat" cmpd="sng" algn="ctr">
              <a:solidFill>
                <a:srgbClr val="FF9900">
                  <a:lumMod val="50000"/>
                </a:srgbClr>
              </a:solidFill>
              <a:prstDash val="solid"/>
            </a:ln>
            <a:effectLst/>
          </p:spPr>
        </p:cxnSp>
      </p:grpSp>
      <p:sp>
        <p:nvSpPr>
          <p:cNvPr id="189" name="TekstniOkvir 188"/>
          <p:cNvSpPr txBox="1"/>
          <p:nvPr/>
        </p:nvSpPr>
        <p:spPr>
          <a:xfrm>
            <a:off x="1346495" y="5631788"/>
            <a:ext cx="7321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Svaki je dobio 3 kruške.</a:t>
            </a:r>
            <a:endParaRPr lang="hr-HR" sz="2800" b="1" dirty="0"/>
          </a:p>
        </p:txBody>
      </p:sp>
      <p:cxnSp>
        <p:nvCxnSpPr>
          <p:cNvPr id="191" name="Ravni poveznik 190"/>
          <p:cNvCxnSpPr/>
          <p:nvPr/>
        </p:nvCxnSpPr>
        <p:spPr>
          <a:xfrm flipV="1">
            <a:off x="878457" y="696119"/>
            <a:ext cx="747432" cy="7723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Ravni poveznik 192"/>
          <p:cNvCxnSpPr/>
          <p:nvPr/>
        </p:nvCxnSpPr>
        <p:spPr>
          <a:xfrm flipV="1">
            <a:off x="1571625" y="671513"/>
            <a:ext cx="752084" cy="822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Ravni poveznik 194"/>
          <p:cNvCxnSpPr/>
          <p:nvPr/>
        </p:nvCxnSpPr>
        <p:spPr>
          <a:xfrm flipV="1">
            <a:off x="1022350" y="1712393"/>
            <a:ext cx="658999" cy="5469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Ravni poveznik 196"/>
          <p:cNvCxnSpPr/>
          <p:nvPr/>
        </p:nvCxnSpPr>
        <p:spPr>
          <a:xfrm flipV="1">
            <a:off x="1671068" y="1646040"/>
            <a:ext cx="731389" cy="679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Ravni poveznik 198"/>
          <p:cNvCxnSpPr/>
          <p:nvPr/>
        </p:nvCxnSpPr>
        <p:spPr>
          <a:xfrm flipV="1">
            <a:off x="2338260" y="772121"/>
            <a:ext cx="731389" cy="679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Ravni poveznik 199"/>
          <p:cNvCxnSpPr/>
          <p:nvPr/>
        </p:nvCxnSpPr>
        <p:spPr>
          <a:xfrm flipV="1">
            <a:off x="3012201" y="803160"/>
            <a:ext cx="731389" cy="679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Ravni poveznik 200"/>
          <p:cNvCxnSpPr/>
          <p:nvPr/>
        </p:nvCxnSpPr>
        <p:spPr>
          <a:xfrm flipV="1">
            <a:off x="3814193" y="664099"/>
            <a:ext cx="731389" cy="679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Ravni poveznik 201"/>
          <p:cNvCxnSpPr/>
          <p:nvPr/>
        </p:nvCxnSpPr>
        <p:spPr>
          <a:xfrm flipV="1">
            <a:off x="4553520" y="664099"/>
            <a:ext cx="731389" cy="679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Ravni poveznik 202"/>
          <p:cNvCxnSpPr/>
          <p:nvPr/>
        </p:nvCxnSpPr>
        <p:spPr>
          <a:xfrm flipV="1">
            <a:off x="2357454" y="1619945"/>
            <a:ext cx="731389" cy="679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Ravni poveznik 203"/>
          <p:cNvCxnSpPr/>
          <p:nvPr/>
        </p:nvCxnSpPr>
        <p:spPr>
          <a:xfrm flipV="1">
            <a:off x="3069649" y="1700808"/>
            <a:ext cx="731389" cy="679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Ravni poveznik 204"/>
          <p:cNvCxnSpPr/>
          <p:nvPr/>
        </p:nvCxnSpPr>
        <p:spPr>
          <a:xfrm flipV="1">
            <a:off x="3714750" y="1758919"/>
            <a:ext cx="731389" cy="679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Ravni poveznik 205"/>
          <p:cNvCxnSpPr/>
          <p:nvPr/>
        </p:nvCxnSpPr>
        <p:spPr>
          <a:xfrm flipV="1">
            <a:off x="4553231" y="1758919"/>
            <a:ext cx="731389" cy="679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4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5" grpId="0"/>
      <p:bldP spid="96" grpId="0"/>
      <p:bldP spid="1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58314"/>
            <a:ext cx="65293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3600" dirty="0">
                <a:ln w="10541" cmpd="sng">
                  <a:noFill/>
                  <a:prstDash val="solid"/>
                </a:ln>
                <a:latin typeface="+mj-lt"/>
              </a:rPr>
              <a:t>Promotri </a:t>
            </a:r>
            <a:r>
              <a:rPr lang="hr-HR" sz="3600" dirty="0" smtClean="0">
                <a:ln w="10541" cmpd="sng">
                  <a:noFill/>
                  <a:prstDash val="solid"/>
                </a:ln>
                <a:latin typeface="+mj-lt"/>
              </a:rPr>
              <a:t>5. </a:t>
            </a:r>
            <a:r>
              <a:rPr lang="hr-HR" sz="3600" dirty="0">
                <a:ln w="10541" cmpd="sng">
                  <a:noFill/>
                  <a:prstDash val="solid"/>
                </a:ln>
                <a:latin typeface="+mj-lt"/>
              </a:rPr>
              <a:t>zadatak u udžbeniku na </a:t>
            </a:r>
            <a:r>
              <a:rPr lang="hr-HR" sz="3600" dirty="0" smtClean="0">
                <a:ln w="10541" cmpd="sng">
                  <a:noFill/>
                  <a:prstDash val="solid"/>
                </a:ln>
                <a:latin typeface="+mj-lt"/>
              </a:rPr>
              <a:t>56. </a:t>
            </a:r>
            <a:r>
              <a:rPr lang="hr-HR" sz="3600" dirty="0">
                <a:ln w="10541" cmpd="sng">
                  <a:noFill/>
                  <a:prstDash val="solid"/>
                </a:ln>
                <a:latin typeface="+mj-lt"/>
              </a:rPr>
              <a:t>stranici.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71755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20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3301" y="808256"/>
            <a:ext cx="2113079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5200" b="1" dirty="0">
                <a:ln w="10541" cmpd="sng">
                  <a:noFill/>
                  <a:prstDash val="solid"/>
                </a:ln>
                <a:latin typeface="+mj-lt"/>
              </a:rPr>
              <a:t>2</a:t>
            </a:r>
            <a:r>
              <a:rPr lang="hr-HR" sz="4800" b="1" dirty="0">
                <a:ln w="10541" cmpd="sng">
                  <a:noFill/>
                  <a:prstDash val="solid"/>
                </a:ln>
                <a:latin typeface="+mj-lt"/>
              </a:rPr>
              <a:t>4 : 4 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1785926"/>
            <a:ext cx="6572296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5200" b="1" dirty="0">
                <a:ln w="10541" cmpd="sng">
                  <a:noFill/>
                  <a:prstDash val="solid"/>
                </a:ln>
                <a:latin typeface="+mj-lt"/>
              </a:rPr>
              <a:t>2</a:t>
            </a:r>
            <a:r>
              <a:rPr lang="hr-HR" sz="4800" b="1" dirty="0">
                <a:ln w="10541" cmpd="sng">
                  <a:noFill/>
                  <a:prstDash val="solid"/>
                </a:ln>
                <a:latin typeface="+mj-lt"/>
              </a:rPr>
              <a:t>4 - 4 - </a:t>
            </a:r>
            <a:r>
              <a:rPr lang="hr-HR" sz="4800" b="1" dirty="0" err="1">
                <a:ln w="10541" cmpd="sng">
                  <a:noFill/>
                  <a:prstDash val="solid"/>
                </a:ln>
                <a:latin typeface="+mj-lt"/>
              </a:rPr>
              <a:t>4</a:t>
            </a:r>
            <a:r>
              <a:rPr lang="hr-HR" sz="4800" b="1" dirty="0">
                <a:ln w="10541" cmpd="sng">
                  <a:noFill/>
                  <a:prstDash val="solid"/>
                </a:ln>
                <a:latin typeface="+mj-lt"/>
              </a:rPr>
              <a:t> - </a:t>
            </a:r>
            <a:r>
              <a:rPr lang="hr-HR" sz="4800" b="1" dirty="0" err="1">
                <a:ln w="10541" cmpd="sng">
                  <a:noFill/>
                  <a:prstDash val="solid"/>
                </a:ln>
                <a:latin typeface="+mj-lt"/>
              </a:rPr>
              <a:t>4</a:t>
            </a:r>
            <a:r>
              <a:rPr lang="hr-HR" sz="4800" b="1" dirty="0">
                <a:ln w="10541" cmpd="sng">
                  <a:noFill/>
                  <a:prstDash val="solid"/>
                </a:ln>
                <a:latin typeface="+mj-lt"/>
              </a:rPr>
              <a:t> - </a:t>
            </a:r>
            <a:r>
              <a:rPr lang="hr-HR" sz="4800" b="1" dirty="0" err="1">
                <a:ln w="10541" cmpd="sng">
                  <a:noFill/>
                  <a:prstDash val="solid"/>
                </a:ln>
                <a:latin typeface="+mj-lt"/>
              </a:rPr>
              <a:t>4</a:t>
            </a:r>
            <a:r>
              <a:rPr lang="hr-HR" sz="4800" b="1" dirty="0">
                <a:ln w="10541" cmpd="sng">
                  <a:noFill/>
                  <a:prstDash val="solid"/>
                </a:ln>
                <a:latin typeface="+mj-lt"/>
              </a:rPr>
              <a:t> - </a:t>
            </a:r>
            <a:r>
              <a:rPr lang="hr-HR" sz="4800" b="1" dirty="0" err="1">
                <a:ln w="10541" cmpd="sng">
                  <a:noFill/>
                  <a:prstDash val="solid"/>
                </a:ln>
                <a:latin typeface="+mj-lt"/>
              </a:rPr>
              <a:t>4</a:t>
            </a:r>
            <a:r>
              <a:rPr lang="hr-HR" sz="4800" b="1" dirty="0">
                <a:ln w="10541" cmpd="sng">
                  <a:noFill/>
                  <a:prstDash val="solid"/>
                </a:ln>
                <a:latin typeface="+mj-lt"/>
              </a:rPr>
              <a:t>  - </a:t>
            </a:r>
            <a:r>
              <a:rPr lang="hr-HR" sz="4800" b="1" dirty="0" err="1">
                <a:ln w="10541" cmpd="sng">
                  <a:noFill/>
                  <a:prstDash val="solid"/>
                </a:ln>
                <a:latin typeface="+mj-lt"/>
              </a:rPr>
              <a:t>4</a:t>
            </a:r>
            <a:r>
              <a:rPr lang="hr-HR" sz="4800" b="1" dirty="0">
                <a:ln w="10541" cmpd="sng">
                  <a:noFill/>
                  <a:prstDash val="solid"/>
                </a:ln>
                <a:latin typeface="+mj-lt"/>
              </a:rPr>
              <a:t>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6578" y="1785926"/>
            <a:ext cx="571504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5200" b="1" dirty="0">
                <a:ln w="10541" cmpd="sng">
                  <a:noFill/>
                  <a:prstDash val="solid"/>
                </a:ln>
                <a:latin typeface="+mj-lt"/>
              </a:rPr>
              <a:t>0</a:t>
            </a:r>
            <a:endParaRPr lang="hr-HR" sz="4800" b="1" dirty="0">
              <a:ln w="10541" cmpd="sng">
                <a:noFill/>
                <a:prstDash val="solid"/>
              </a:ln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2928934"/>
            <a:ext cx="7215238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5200" b="1" dirty="0">
                <a:ln w="10541" cmpd="sng">
                  <a:noFill/>
                  <a:prstDash val="solid"/>
                </a:ln>
                <a:latin typeface="+mj-lt"/>
              </a:rPr>
              <a:t>Koliko puta smo oduzeli broj 4 od broja 24?</a:t>
            </a:r>
            <a:endParaRPr lang="hr-HR" sz="4800" b="1" dirty="0">
              <a:ln w="10541" cmpd="sng">
                <a:noFill/>
                <a:prstDash val="solid"/>
              </a:ln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4857760"/>
            <a:ext cx="298697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5200" b="1" dirty="0">
                <a:ln w="10541" cmpd="sng">
                  <a:noFill/>
                  <a:prstDash val="solid"/>
                </a:ln>
                <a:latin typeface="+mj-lt"/>
              </a:rPr>
              <a:t>6 puta</a:t>
            </a:r>
            <a:endParaRPr lang="hr-HR" sz="4800" b="1" dirty="0">
              <a:ln w="10541" cmpd="sng">
                <a:noFill/>
                <a:prstDash val="solid"/>
              </a:ln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808256"/>
            <a:ext cx="522900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5200" b="1" dirty="0">
                <a:ln w="10541" cmpd="sng">
                  <a:noFill/>
                  <a:prstDash val="solid"/>
                </a:ln>
                <a:latin typeface="+mj-lt"/>
              </a:rPr>
              <a:t>6</a:t>
            </a:r>
            <a:endParaRPr lang="hr-HR" sz="4800" b="1" dirty="0">
              <a:ln w="10541" cmpd="sng">
                <a:noFill/>
                <a:prstDash val="solid"/>
              </a:ln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335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7772" y="3000372"/>
            <a:ext cx="170431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4800" b="1" dirty="0">
                <a:ln w="10541" cmpd="sng">
                  <a:noFill/>
                  <a:prstDash val="solid"/>
                </a:ln>
                <a:latin typeface="+mj-lt"/>
              </a:rPr>
              <a:t>8 : 4 =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42910" y="785794"/>
            <a:ext cx="7858125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r-HR" sz="4400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Kojim brojem treba </a:t>
            </a:r>
            <a:r>
              <a:rPr lang="hr-HR" sz="4400" u="sng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pomnožiti</a:t>
            </a:r>
            <a:r>
              <a:rPr lang="hr-HR" sz="4400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 broj 4 da se </a:t>
            </a:r>
            <a:r>
              <a:rPr lang="hr-HR" sz="4400" u="sng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dobije</a:t>
            </a:r>
            <a:r>
              <a:rPr lang="hr-HR" sz="4400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itchFamily="34" charset="0"/>
              </a:rPr>
              <a:t> broj 8?</a:t>
            </a:r>
            <a:r>
              <a:rPr lang="hr-HR" sz="4400" dirty="0">
                <a:ln w="10541" cmpd="sng">
                  <a:noFill/>
                  <a:prstDash val="solid"/>
                </a:ln>
                <a:latin typeface="+mj-lt"/>
                <a:cs typeface="Arial" pitchFamily="34" charset="0"/>
              </a:rPr>
              <a:t>   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5063145" y="2857496"/>
            <a:ext cx="3183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6000" b="1" dirty="0">
                <a:ln w="10541" cmpd="sng">
                  <a:solidFill>
                    <a:srgbClr val="FF990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Franklin Gothic Book"/>
              </a:rPr>
              <a:t>2</a:t>
            </a:r>
          </a:p>
        </p:txBody>
      </p:sp>
      <p:sp>
        <p:nvSpPr>
          <p:cNvPr id="6" name="TextBox 4"/>
          <p:cNvSpPr txBox="1"/>
          <p:nvPr/>
        </p:nvSpPr>
        <p:spPr>
          <a:xfrm flipH="1">
            <a:off x="5086080" y="2815706"/>
            <a:ext cx="5908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6000" b="1" dirty="0">
                <a:ln w="10541" cmpd="sng">
                  <a:noFill/>
                  <a:prstDash val="solid"/>
                </a:ln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931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7772" y="3000372"/>
            <a:ext cx="208262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4800" b="1" dirty="0">
                <a:ln w="10541" cmpd="sng">
                  <a:noFill/>
                  <a:prstDash val="solid"/>
                </a:ln>
                <a:latin typeface="+mj-lt"/>
              </a:rPr>
              <a:t>40 : 4 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51128" y="2857496"/>
            <a:ext cx="106394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6000" b="1" dirty="0">
                <a:ln w="10541" cmpd="sng">
                  <a:solidFill>
                    <a:srgbClr val="FF990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Franklin Gothic Book"/>
              </a:rPr>
              <a:t>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785813"/>
            <a:ext cx="7858125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4400" b="1" dirty="0">
                <a:ln w="10541" cmpd="sng">
                  <a:noFill/>
                  <a:prstDash val="solid"/>
                </a:ln>
                <a:latin typeface="Franklin Gothic Book"/>
                <a:cs typeface="Arial" pitchFamily="34" charset="0"/>
              </a:rPr>
              <a:t>Kojim brojem treba </a:t>
            </a:r>
            <a:r>
              <a:rPr lang="hr-HR" sz="4400" b="1" u="sng" dirty="0">
                <a:ln w="10541" cmpd="sng">
                  <a:noFill/>
                  <a:prstDash val="solid"/>
                </a:ln>
                <a:latin typeface="Franklin Gothic Book"/>
                <a:cs typeface="Arial" pitchFamily="34" charset="0"/>
              </a:rPr>
              <a:t>pomnožiti</a:t>
            </a:r>
            <a:r>
              <a:rPr lang="hr-HR" sz="4400" b="1" dirty="0">
                <a:ln w="10541" cmpd="sng">
                  <a:noFill/>
                  <a:prstDash val="solid"/>
                </a:ln>
                <a:latin typeface="Franklin Gothic Book"/>
                <a:cs typeface="Arial" pitchFamily="34" charset="0"/>
              </a:rPr>
              <a:t> broj </a:t>
            </a:r>
            <a:r>
              <a:rPr lang="hr-HR" sz="4400" b="1" dirty="0">
                <a:ln w="10541" cmpd="sng">
                  <a:noFill/>
                  <a:prstDash val="solid"/>
                </a:ln>
                <a:latin typeface="Agency FB" pitchFamily="34" charset="0"/>
                <a:cs typeface="Arial" pitchFamily="34" charset="0"/>
              </a:rPr>
              <a:t>4</a:t>
            </a:r>
            <a:r>
              <a:rPr lang="hr-HR" sz="4400" b="1" dirty="0" smtClean="0">
                <a:ln w="10541" cmpd="sng">
                  <a:noFill/>
                  <a:prstDash val="solid"/>
                </a:ln>
                <a:latin typeface="Franklin Gothic Book"/>
                <a:cs typeface="Arial" pitchFamily="34" charset="0"/>
              </a:rPr>
              <a:t> </a:t>
            </a:r>
            <a:r>
              <a:rPr lang="hr-HR" sz="4400" b="1" dirty="0">
                <a:ln w="10541" cmpd="sng">
                  <a:noFill/>
                  <a:prstDash val="solid"/>
                </a:ln>
                <a:latin typeface="Franklin Gothic Book"/>
                <a:cs typeface="Arial" pitchFamily="34" charset="0"/>
              </a:rPr>
              <a:t>da se </a:t>
            </a:r>
            <a:r>
              <a:rPr lang="hr-HR" sz="4400" b="1" u="sng" dirty="0">
                <a:ln w="10541" cmpd="sng">
                  <a:noFill/>
                  <a:prstDash val="solid"/>
                </a:ln>
                <a:latin typeface="Franklin Gothic Book"/>
                <a:cs typeface="Arial" pitchFamily="34" charset="0"/>
              </a:rPr>
              <a:t>dobije</a:t>
            </a:r>
            <a:r>
              <a:rPr lang="hr-HR" sz="4400" b="1" dirty="0">
                <a:ln w="10541" cmpd="sng">
                  <a:noFill/>
                  <a:prstDash val="solid"/>
                </a:ln>
                <a:latin typeface="Franklin Gothic Book"/>
                <a:cs typeface="Arial" pitchFamily="34" charset="0"/>
              </a:rPr>
              <a:t> broj </a:t>
            </a:r>
            <a:r>
              <a:rPr lang="hr-HR" sz="4400" b="1" dirty="0" smtClean="0">
                <a:ln w="10541" cmpd="sng">
                  <a:noFill/>
                  <a:prstDash val="solid"/>
                </a:ln>
                <a:latin typeface="Agency FB" pitchFamily="34" charset="0"/>
              </a:rPr>
              <a:t>4</a:t>
            </a:r>
            <a:r>
              <a:rPr lang="hr-HR" sz="4400" b="1" dirty="0">
                <a:ln w="10541" cmpd="sng">
                  <a:noFill/>
                  <a:prstDash val="solid"/>
                </a:ln>
                <a:latin typeface="Franklin Gothic Book"/>
              </a:rPr>
              <a:t>0</a:t>
            </a:r>
            <a:r>
              <a:rPr lang="hr-HR" sz="4400" b="1" dirty="0" smtClean="0">
                <a:ln w="10541" cmpd="sng">
                  <a:noFill/>
                  <a:prstDash val="solid"/>
                </a:ln>
                <a:latin typeface="Franklin Gothic Book"/>
                <a:cs typeface="Arial" pitchFamily="34" charset="0"/>
              </a:rPr>
              <a:t>?   </a:t>
            </a:r>
            <a:endParaRPr lang="hr-HR" sz="4400" b="1" dirty="0">
              <a:ln w="10541" cmpd="sng">
                <a:noFill/>
                <a:prstDash val="solid"/>
              </a:ln>
              <a:latin typeface="Franklin Gothic Book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2857496"/>
            <a:ext cx="5405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6000" b="1" dirty="0">
                <a:ln w="10541" cmpd="sng">
                  <a:noFill/>
                  <a:prstDash val="solid"/>
                </a:ln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94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21513" y="642918"/>
            <a:ext cx="2932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3600" b="1" dirty="0">
                <a:ln w="10541" cmpd="sng">
                  <a:noFill/>
                  <a:prstDash val="solid"/>
                </a:ln>
                <a:latin typeface="+mj-lt"/>
              </a:rPr>
              <a:t>4 : 4 = </a:t>
            </a:r>
            <a:r>
              <a:rPr lang="hr-HR" sz="3600" b="1" dirty="0" smtClean="0">
                <a:ln w="10541" cmpd="sng">
                  <a:noFill/>
                  <a:prstDash val="solid"/>
                </a:ln>
                <a:latin typeface="+mj-lt"/>
              </a:rPr>
              <a:t>1   jer je  </a:t>
            </a:r>
            <a:endParaRPr lang="hr-HR" sz="3600" b="1" dirty="0">
              <a:ln w="10541" cmpd="sng">
                <a:noFill/>
                <a:prstDash val="solid"/>
              </a:ln>
              <a:latin typeface="+mj-l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53891" y="642918"/>
            <a:ext cx="2496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0" cap="none" spc="0" normalizeH="0" baseline="0" noProof="0" dirty="0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</a:rPr>
              <a:t>1 ∙ 4 = </a:t>
            </a:r>
            <a:r>
              <a:rPr kumimoji="0" lang="hr-HR" sz="3600" b="1" i="0" u="none" strike="noStrike" kern="0" cap="none" spc="0" normalizeH="0" baseline="0" noProof="0" dirty="0" err="1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</a:rPr>
              <a:t>4</a:t>
            </a:r>
            <a:endParaRPr kumimoji="0" lang="hr-HR" sz="3600" b="1" i="0" u="none" strike="noStrike" kern="0" cap="none" spc="0" normalizeH="0" baseline="0" noProof="0" dirty="0">
              <a:ln w="10541" cmpd="sng">
                <a:noFill/>
                <a:prstDash val="solid"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50075" y="1214422"/>
            <a:ext cx="3363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3600" b="1" dirty="0">
                <a:ln w="10541" cmpd="sng">
                  <a:noFill/>
                  <a:prstDash val="solid"/>
                </a:ln>
                <a:latin typeface="+mj-lt"/>
              </a:rPr>
              <a:t>8 : 4 = </a:t>
            </a:r>
            <a:r>
              <a:rPr lang="hr-HR" sz="3600" b="1" dirty="0" smtClean="0">
                <a:ln w="10541" cmpd="sng">
                  <a:noFill/>
                  <a:prstDash val="solid"/>
                </a:ln>
                <a:latin typeface="+mj-lt"/>
              </a:rPr>
              <a:t>2  jer je </a:t>
            </a:r>
            <a:endParaRPr lang="hr-HR" sz="3600" b="1" dirty="0">
              <a:ln w="10541" cmpd="sng">
                <a:noFill/>
                <a:prstDash val="solid"/>
              </a:ln>
              <a:latin typeface="+mj-l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53891" y="1214422"/>
            <a:ext cx="17859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0" cap="none" spc="0" normalizeH="0" baseline="0" noProof="0" dirty="0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</a:rPr>
              <a:t>2 ∙ 4 = 8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64323" y="1785926"/>
            <a:ext cx="3649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3600" b="1" dirty="0">
                <a:ln w="10541" cmpd="sng">
                  <a:noFill/>
                  <a:prstDash val="solid"/>
                </a:ln>
                <a:latin typeface="+mj-lt"/>
              </a:rPr>
              <a:t>12 : 4 = </a:t>
            </a:r>
            <a:r>
              <a:rPr lang="hr-HR" sz="3600" b="1" dirty="0" smtClean="0">
                <a:ln w="10541" cmpd="sng">
                  <a:noFill/>
                  <a:prstDash val="solid"/>
                </a:ln>
                <a:latin typeface="+mj-lt"/>
              </a:rPr>
              <a:t>3  jer je </a:t>
            </a:r>
            <a:endParaRPr lang="hr-HR" sz="3600" b="1" dirty="0">
              <a:ln w="10541" cmpd="sng">
                <a:noFill/>
                <a:prstDash val="solid"/>
              </a:ln>
              <a:latin typeface="+mj-l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80933" y="1776315"/>
            <a:ext cx="214314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0" cap="none" spc="0" normalizeH="0" baseline="0" noProof="0" dirty="0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</a:rPr>
              <a:t>3 ∙ 4 = 12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14480" y="2354041"/>
            <a:ext cx="3649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3600" b="1" dirty="0">
                <a:ln w="10541" cmpd="sng">
                  <a:noFill/>
                  <a:prstDash val="solid"/>
                </a:ln>
                <a:latin typeface="+mj-lt"/>
              </a:rPr>
              <a:t>16 : 4 = </a:t>
            </a:r>
            <a:r>
              <a:rPr lang="hr-HR" sz="3600" b="1" dirty="0" smtClean="0">
                <a:ln w="10541" cmpd="sng">
                  <a:noFill/>
                  <a:prstDash val="solid"/>
                </a:ln>
                <a:latin typeface="+mj-lt"/>
              </a:rPr>
              <a:t>4    jer je </a:t>
            </a:r>
            <a:endParaRPr lang="hr-HR" sz="3600" b="1" dirty="0">
              <a:ln w="10541" cmpd="sng">
                <a:noFill/>
                <a:prstDash val="solid"/>
              </a:ln>
              <a:latin typeface="+mj-l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031090" y="2354041"/>
            <a:ext cx="214314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0" cap="none" spc="0" normalizeH="0" baseline="0" noProof="0" dirty="0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</a:rPr>
              <a:t>4 ∙ 4 = 16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14480" y="2928933"/>
            <a:ext cx="41281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3600" b="1" dirty="0">
                <a:ln w="10541" cmpd="sng">
                  <a:noFill/>
                  <a:prstDash val="solid"/>
                </a:ln>
                <a:latin typeface="+mj-lt"/>
              </a:rPr>
              <a:t>20 : 4 = </a:t>
            </a:r>
            <a:r>
              <a:rPr lang="hr-HR" sz="3600" b="1" dirty="0" smtClean="0">
                <a:ln w="10541" cmpd="sng">
                  <a:noFill/>
                  <a:prstDash val="solid"/>
                </a:ln>
                <a:latin typeface="+mj-lt"/>
              </a:rPr>
              <a:t>5  jer je </a:t>
            </a:r>
            <a:endParaRPr lang="hr-HR" sz="3600" b="1" dirty="0">
              <a:ln w="10541" cmpd="sng">
                <a:noFill/>
                <a:prstDash val="solid"/>
              </a:ln>
              <a:latin typeface="+mj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044945" y="2928934"/>
            <a:ext cx="214314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0" cap="none" spc="0" normalizeH="0" baseline="0" noProof="0" dirty="0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</a:rPr>
              <a:t>5 ∙ 4 = 20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85918" y="3497049"/>
            <a:ext cx="357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3600" b="1" dirty="0">
                <a:ln w="10541" cmpd="sng">
                  <a:noFill/>
                  <a:prstDash val="solid"/>
                </a:ln>
                <a:latin typeface="+mj-lt"/>
              </a:rPr>
              <a:t>24 : 4 = </a:t>
            </a:r>
            <a:r>
              <a:rPr lang="hr-HR" sz="3600" b="1" dirty="0" smtClean="0">
                <a:ln w="10541" cmpd="sng">
                  <a:noFill/>
                  <a:prstDash val="solid"/>
                </a:ln>
                <a:latin typeface="+mj-lt"/>
              </a:rPr>
              <a:t>6  jer je </a:t>
            </a:r>
            <a:endParaRPr lang="hr-HR" sz="3600" b="1" dirty="0">
              <a:ln w="10541" cmpd="sng">
                <a:noFill/>
                <a:prstDash val="solid"/>
              </a:ln>
              <a:latin typeface="+mj-l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044945" y="3497048"/>
            <a:ext cx="214314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0" cap="none" spc="0" normalizeH="0" baseline="0" noProof="0" dirty="0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</a:rPr>
              <a:t>6 ∙ 4 = 24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85918" y="4071942"/>
            <a:ext cx="34341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3600" b="1" dirty="0">
                <a:ln w="10541" cmpd="sng">
                  <a:noFill/>
                  <a:prstDash val="solid"/>
                </a:ln>
                <a:latin typeface="+mj-lt"/>
              </a:rPr>
              <a:t>28 : 4 = </a:t>
            </a:r>
            <a:r>
              <a:rPr lang="hr-HR" sz="3600" b="1" dirty="0" smtClean="0">
                <a:ln w="10541" cmpd="sng">
                  <a:noFill/>
                  <a:prstDash val="solid"/>
                </a:ln>
                <a:latin typeface="+mj-lt"/>
              </a:rPr>
              <a:t>7  jer je </a:t>
            </a:r>
            <a:endParaRPr lang="hr-HR" sz="3600" b="1" dirty="0">
              <a:ln w="10541" cmpd="sng">
                <a:noFill/>
                <a:prstDash val="solid"/>
              </a:ln>
              <a:latin typeface="+mj-l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044945" y="4045104"/>
            <a:ext cx="214314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0" cap="none" spc="0" normalizeH="0" baseline="0" noProof="0" dirty="0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</a:rPr>
              <a:t>7 ∙ 4 = 28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85918" y="4643446"/>
            <a:ext cx="357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3600" b="1" dirty="0">
                <a:ln w="10541" cmpd="sng">
                  <a:noFill/>
                  <a:prstDash val="solid"/>
                </a:ln>
                <a:latin typeface="+mj-lt"/>
              </a:rPr>
              <a:t>32 : 4 = </a:t>
            </a:r>
            <a:r>
              <a:rPr lang="hr-HR" sz="3600" b="1" dirty="0" smtClean="0">
                <a:ln w="10541" cmpd="sng">
                  <a:noFill/>
                  <a:prstDash val="solid"/>
                </a:ln>
                <a:latin typeface="+mj-lt"/>
              </a:rPr>
              <a:t>8  jer je </a:t>
            </a:r>
            <a:endParaRPr lang="hr-HR" sz="3600" b="1" dirty="0">
              <a:ln w="10541" cmpd="sng">
                <a:noFill/>
                <a:prstDash val="solid"/>
              </a:ln>
              <a:latin typeface="+mj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058133" y="4643446"/>
            <a:ext cx="214314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0" cap="none" spc="0" normalizeH="0" baseline="0" noProof="0" dirty="0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</a:rPr>
              <a:t>8 ∙ 4 = 32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85918" y="5282999"/>
            <a:ext cx="3866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3600" b="1" dirty="0">
                <a:ln w="10541" cmpd="sng">
                  <a:noFill/>
                  <a:prstDash val="solid"/>
                </a:ln>
                <a:latin typeface="+mj-lt"/>
              </a:rPr>
              <a:t>36 : 4 = </a:t>
            </a:r>
            <a:r>
              <a:rPr lang="hr-HR" sz="3600" b="1" dirty="0" smtClean="0">
                <a:ln w="10541" cmpd="sng">
                  <a:noFill/>
                  <a:prstDash val="solid"/>
                </a:ln>
                <a:latin typeface="+mj-lt"/>
              </a:rPr>
              <a:t>9  jer je </a:t>
            </a:r>
            <a:endParaRPr lang="hr-HR" sz="3600" b="1" dirty="0">
              <a:ln w="10541" cmpd="sng">
                <a:noFill/>
                <a:prstDash val="solid"/>
              </a:ln>
              <a:latin typeface="+mj-l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071987" y="5282998"/>
            <a:ext cx="214314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0" cap="none" spc="0" normalizeH="0" baseline="0" noProof="0" dirty="0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</a:rPr>
              <a:t>9 ∙ 4 = 36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85917" y="5854502"/>
            <a:ext cx="4056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3600" b="1" dirty="0">
                <a:ln w="10541" cmpd="sng">
                  <a:noFill/>
                  <a:prstDash val="solid"/>
                </a:ln>
                <a:latin typeface="+mj-lt"/>
              </a:rPr>
              <a:t>40 : 4 = </a:t>
            </a:r>
            <a:r>
              <a:rPr lang="hr-HR" sz="3600" b="1" dirty="0" smtClean="0">
                <a:ln w="10541" cmpd="sng">
                  <a:noFill/>
                  <a:prstDash val="solid"/>
                </a:ln>
                <a:latin typeface="+mj-lt"/>
              </a:rPr>
              <a:t>10  jer je </a:t>
            </a:r>
            <a:endParaRPr lang="hr-HR" sz="3600" b="1" dirty="0">
              <a:ln w="10541" cmpd="sng">
                <a:noFill/>
                <a:prstDash val="solid"/>
              </a:ln>
              <a:latin typeface="+mj-l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058133" y="5854503"/>
            <a:ext cx="285752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0" cap="none" spc="0" normalizeH="0" baseline="0" noProof="0" dirty="0" smtClean="0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</a:rPr>
              <a:t> 10 </a:t>
            </a:r>
            <a:r>
              <a:rPr kumimoji="0" lang="hr-HR" sz="3600" b="1" i="0" u="none" strike="noStrike" kern="0" cap="none" spc="0" normalizeH="0" baseline="0" noProof="0" dirty="0">
                <a:ln w="10541" cmpd="sng">
                  <a:noFill/>
                  <a:prstDash val="solid"/>
                </a:ln>
                <a:effectLst/>
                <a:uLnTx/>
                <a:uFillTx/>
                <a:latin typeface="+mj-lt"/>
              </a:rPr>
              <a:t>∙ 4 = 40 </a:t>
            </a:r>
          </a:p>
        </p:txBody>
      </p:sp>
      <p:sp>
        <p:nvSpPr>
          <p:cNvPr id="22" name="TekstniOkvir 21"/>
          <p:cNvSpPr txBox="1"/>
          <p:nvPr/>
        </p:nvSpPr>
        <p:spPr>
          <a:xfrm>
            <a:off x="395536" y="26064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+mj-lt"/>
              </a:rPr>
              <a:t>Prepiši u bilježnicu. ( Ne zaboravi napisati naslov. )</a:t>
            </a:r>
            <a:endParaRPr lang="hr-H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10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264001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2987824" y="1484784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Riješi preostale zadatke u udžbeniku na 56. i 57. stranici.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226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277</Words>
  <Application>Microsoft Office PowerPoint</Application>
  <PresentationFormat>Prikaz na zaslonu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Tema sustava Office</vt:lpstr>
      <vt:lpstr>Dijeljenje brojem 4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Dijeljenje brojem 4</dc:title>
  <dc:creator>Martina</dc:creator>
  <cp:lastModifiedBy>Martina</cp:lastModifiedBy>
  <cp:revision>10</cp:revision>
  <dcterms:created xsi:type="dcterms:W3CDTF">2020-04-14T10:29:23Z</dcterms:created>
  <dcterms:modified xsi:type="dcterms:W3CDTF">2020-04-16T18:20:47Z</dcterms:modified>
</cp:coreProperties>
</file>